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329" r:id="rId2"/>
    <p:sldId id="257" r:id="rId3"/>
    <p:sldId id="309" r:id="rId4"/>
    <p:sldId id="269" r:id="rId5"/>
    <p:sldId id="307" r:id="rId6"/>
    <p:sldId id="310" r:id="rId7"/>
    <p:sldId id="304" r:id="rId8"/>
    <p:sldId id="311" r:id="rId9"/>
    <p:sldId id="312" r:id="rId10"/>
    <p:sldId id="303" r:id="rId11"/>
    <p:sldId id="292" r:id="rId12"/>
    <p:sldId id="308" r:id="rId13"/>
    <p:sldId id="313" r:id="rId14"/>
    <p:sldId id="314" r:id="rId15"/>
    <p:sldId id="333" r:id="rId16"/>
    <p:sldId id="315" r:id="rId17"/>
    <p:sldId id="330" r:id="rId18"/>
    <p:sldId id="331" r:id="rId19"/>
    <p:sldId id="332" r:id="rId20"/>
    <p:sldId id="316" r:id="rId21"/>
    <p:sldId id="317" r:id="rId22"/>
    <p:sldId id="318" r:id="rId23"/>
    <p:sldId id="319" r:id="rId24"/>
    <p:sldId id="334" r:id="rId25"/>
    <p:sldId id="320" r:id="rId26"/>
    <p:sldId id="321" r:id="rId27"/>
    <p:sldId id="324" r:id="rId28"/>
    <p:sldId id="325" r:id="rId29"/>
    <p:sldId id="326" r:id="rId30"/>
    <p:sldId id="323" r:id="rId31"/>
    <p:sldId id="322" r:id="rId32"/>
    <p:sldId id="336" r:id="rId33"/>
    <p:sldId id="267" r:id="rId34"/>
    <p:sldId id="306" r:id="rId35"/>
    <p:sldId id="327" r:id="rId36"/>
    <p:sldId id="335" r:id="rId37"/>
    <p:sldId id="285" r:id="rId38"/>
    <p:sldId id="328" r:id="rId39"/>
  </p:sldIdLst>
  <p:sldSz cx="9144000" cy="6858000" type="screen4x3"/>
  <p:notesSz cx="7315200" cy="96012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71" autoAdjust="0"/>
    <p:restoredTop sz="94690" autoAdjust="0"/>
  </p:normalViewPr>
  <p:slideViewPr>
    <p:cSldViewPr>
      <p:cViewPr>
        <p:scale>
          <a:sx n="75" d="100"/>
          <a:sy n="75" d="100"/>
        </p:scale>
        <p:origin x="-100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plotArea>
      <c:layout/>
      <c:barChart>
        <c:barDir val="col"/>
        <c:grouping val="stacked"/>
        <c:ser>
          <c:idx val="0"/>
          <c:order val="0"/>
          <c:tx>
            <c:strRef>
              <c:f>Hoja1!$B$5</c:f>
              <c:strCache>
                <c:ptCount val="1"/>
                <c:pt idx="0">
                  <c:v>No tradicional </c:v>
                </c:pt>
              </c:strCache>
            </c:strRef>
          </c:tx>
          <c:spPr>
            <a:solidFill>
              <a:schemeClr val="accent1">
                <a:lumMod val="75000"/>
              </a:schemeClr>
            </a:solidFill>
          </c:spPr>
          <c:dLbls>
            <c:spPr>
              <a:solidFill>
                <a:schemeClr val="accent1">
                  <a:lumMod val="75000"/>
                </a:schemeClr>
              </a:solidFill>
            </c:spPr>
            <c:txPr>
              <a:bodyPr/>
              <a:lstStyle/>
              <a:p>
                <a:pPr>
                  <a:defRPr lang="es-PE" sz="900" b="1">
                    <a:solidFill>
                      <a:schemeClr val="bg1"/>
                    </a:solidFill>
                  </a:defRPr>
                </a:pPr>
                <a:endParaRPr lang="es-ES"/>
              </a:p>
            </c:txPr>
            <c:showVal val="1"/>
          </c:dLbls>
          <c:cat>
            <c:numRef>
              <c:f>Hoja1!$A$6:$A$17</c:f>
              <c:numCache>
                <c:formatCode>General</c:formatCod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numCache>
            </c:numRef>
          </c:cat>
          <c:val>
            <c:numRef>
              <c:f>Hoja1!$B$6:$B$17</c:f>
              <c:numCache>
                <c:formatCode>0.0</c:formatCode>
                <c:ptCount val="12"/>
                <c:pt idx="0">
                  <c:v>2.1</c:v>
                </c:pt>
                <c:pt idx="1">
                  <c:v>2.2000000000000002</c:v>
                </c:pt>
                <c:pt idx="2">
                  <c:v>2.2999999999999998</c:v>
                </c:pt>
                <c:pt idx="3">
                  <c:v>2.6</c:v>
                </c:pt>
                <c:pt idx="4">
                  <c:v>3.5</c:v>
                </c:pt>
                <c:pt idx="5">
                  <c:v>4.3</c:v>
                </c:pt>
                <c:pt idx="6">
                  <c:v>5.3</c:v>
                </c:pt>
                <c:pt idx="7">
                  <c:v>6.3</c:v>
                </c:pt>
                <c:pt idx="8">
                  <c:v>7.5</c:v>
                </c:pt>
                <c:pt idx="9">
                  <c:v>6.2</c:v>
                </c:pt>
                <c:pt idx="10">
                  <c:v>7.7</c:v>
                </c:pt>
              </c:numCache>
            </c:numRef>
          </c:val>
        </c:ser>
        <c:ser>
          <c:idx val="1"/>
          <c:order val="1"/>
          <c:tx>
            <c:strRef>
              <c:f>Hoja1!$C$5</c:f>
              <c:strCache>
                <c:ptCount val="1"/>
                <c:pt idx="0">
                  <c:v>Tradicional</c:v>
                </c:pt>
              </c:strCache>
            </c:strRef>
          </c:tx>
          <c:spPr>
            <a:solidFill>
              <a:schemeClr val="tx2">
                <a:lumMod val="40000"/>
                <a:lumOff val="60000"/>
              </a:schemeClr>
            </a:solidFill>
          </c:spPr>
          <c:dLbls>
            <c:spPr>
              <a:solidFill>
                <a:schemeClr val="tx2">
                  <a:lumMod val="40000"/>
                  <a:lumOff val="60000"/>
                </a:schemeClr>
              </a:solidFill>
            </c:spPr>
            <c:txPr>
              <a:bodyPr/>
              <a:lstStyle/>
              <a:p>
                <a:pPr>
                  <a:defRPr lang="es-PE" sz="900" b="1">
                    <a:solidFill>
                      <a:schemeClr val="bg1"/>
                    </a:solidFill>
                    <a:latin typeface="Arial" pitchFamily="34" charset="0"/>
                    <a:cs typeface="Arial" pitchFamily="34" charset="0"/>
                  </a:defRPr>
                </a:pPr>
                <a:endParaRPr lang="es-ES"/>
              </a:p>
            </c:txPr>
            <c:showVal val="1"/>
          </c:dLbls>
          <c:cat>
            <c:numRef>
              <c:f>Hoja1!$A$6:$A$17</c:f>
              <c:numCache>
                <c:formatCode>General</c:formatCod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numCache>
            </c:numRef>
          </c:cat>
          <c:val>
            <c:numRef>
              <c:f>Hoja1!$C$6:$C$17</c:f>
              <c:numCache>
                <c:formatCode>0.0</c:formatCode>
                <c:ptCount val="12"/>
                <c:pt idx="0">
                  <c:v>4.8</c:v>
                </c:pt>
                <c:pt idx="1">
                  <c:v>4.8</c:v>
                </c:pt>
                <c:pt idx="2">
                  <c:v>5.4</c:v>
                </c:pt>
                <c:pt idx="3">
                  <c:v>6.4</c:v>
                </c:pt>
                <c:pt idx="4">
                  <c:v>9.2000000000000011</c:v>
                </c:pt>
                <c:pt idx="5">
                  <c:v>13</c:v>
                </c:pt>
                <c:pt idx="6">
                  <c:v>18.5</c:v>
                </c:pt>
                <c:pt idx="7">
                  <c:v>21.8</c:v>
                </c:pt>
                <c:pt idx="8">
                  <c:v>23.2</c:v>
                </c:pt>
                <c:pt idx="9">
                  <c:v>20.9</c:v>
                </c:pt>
                <c:pt idx="10">
                  <c:v>28.1</c:v>
                </c:pt>
              </c:numCache>
            </c:numRef>
          </c:val>
        </c:ser>
        <c:dLbls>
          <c:showVal val="1"/>
        </c:dLbls>
        <c:gapWidth val="75"/>
        <c:overlap val="100"/>
        <c:axId val="123048320"/>
        <c:axId val="123051392"/>
      </c:barChart>
      <c:lineChart>
        <c:grouping val="standard"/>
        <c:ser>
          <c:idx val="2"/>
          <c:order val="2"/>
          <c:tx>
            <c:strRef>
              <c:f>Hoja1!$D$5</c:f>
              <c:strCache>
                <c:ptCount val="1"/>
                <c:pt idx="0">
                  <c:v>Total General</c:v>
                </c:pt>
              </c:strCache>
            </c:strRef>
          </c:tx>
          <c:spPr>
            <a:ln>
              <a:solidFill>
                <a:schemeClr val="accent2"/>
              </a:solidFill>
            </a:ln>
          </c:spPr>
          <c:marker>
            <c:symbol val="circle"/>
            <c:size val="7"/>
            <c:spPr>
              <a:solidFill>
                <a:schemeClr val="accent2"/>
              </a:solidFill>
            </c:spPr>
          </c:marker>
          <c:dPt>
            <c:idx val="0"/>
          </c:dPt>
          <c:dLbls>
            <c:txPr>
              <a:bodyPr/>
              <a:lstStyle/>
              <a:p>
                <a:pPr>
                  <a:defRPr lang="es-PE" b="1"/>
                </a:pPr>
                <a:endParaRPr lang="es-ES"/>
              </a:p>
            </c:txPr>
            <c:dLblPos val="t"/>
            <c:showVal val="1"/>
          </c:dLbls>
          <c:cat>
            <c:numRef>
              <c:f>Hoja1!$A$6:$A$17</c:f>
              <c:numCache>
                <c:formatCode>General</c:formatCod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numCache>
            </c:numRef>
          </c:cat>
          <c:val>
            <c:numRef>
              <c:f>Hoja1!$D$6:$D$17</c:f>
              <c:numCache>
                <c:formatCode>0.0</c:formatCode>
                <c:ptCount val="12"/>
                <c:pt idx="0">
                  <c:v>6.9</c:v>
                </c:pt>
                <c:pt idx="1">
                  <c:v>7</c:v>
                </c:pt>
                <c:pt idx="2">
                  <c:v>7.7</c:v>
                </c:pt>
                <c:pt idx="3">
                  <c:v>9</c:v>
                </c:pt>
                <c:pt idx="4">
                  <c:v>12.7</c:v>
                </c:pt>
                <c:pt idx="5">
                  <c:v>17.3</c:v>
                </c:pt>
                <c:pt idx="6">
                  <c:v>23.8</c:v>
                </c:pt>
                <c:pt idx="7">
                  <c:v>28.1</c:v>
                </c:pt>
                <c:pt idx="8">
                  <c:v>30.6</c:v>
                </c:pt>
                <c:pt idx="9">
                  <c:v>27.1</c:v>
                </c:pt>
                <c:pt idx="10">
                  <c:v>35.800000000000004</c:v>
                </c:pt>
              </c:numCache>
            </c:numRef>
          </c:val>
        </c:ser>
        <c:dLbls>
          <c:showVal val="1"/>
        </c:dLbls>
        <c:marker val="1"/>
        <c:axId val="123048320"/>
        <c:axId val="123051392"/>
      </c:lineChart>
      <c:catAx>
        <c:axId val="123048320"/>
        <c:scaling>
          <c:orientation val="minMax"/>
        </c:scaling>
        <c:axPos val="b"/>
        <c:numFmt formatCode="General" sourceLinked="1"/>
        <c:majorTickMark val="none"/>
        <c:tickLblPos val="nextTo"/>
        <c:txPr>
          <a:bodyPr/>
          <a:lstStyle/>
          <a:p>
            <a:pPr>
              <a:defRPr lang="es-PE"/>
            </a:pPr>
            <a:endParaRPr lang="es-ES"/>
          </a:p>
        </c:txPr>
        <c:crossAx val="123051392"/>
        <c:crosses val="autoZero"/>
        <c:auto val="1"/>
        <c:lblAlgn val="ctr"/>
        <c:lblOffset val="100"/>
      </c:catAx>
      <c:valAx>
        <c:axId val="123051392"/>
        <c:scaling>
          <c:orientation val="minMax"/>
        </c:scaling>
        <c:axPos val="l"/>
        <c:numFmt formatCode="0.0" sourceLinked="1"/>
        <c:majorTickMark val="none"/>
        <c:tickLblPos val="nextTo"/>
        <c:spPr>
          <a:ln>
            <a:solidFill>
              <a:sysClr val="window" lastClr="FFFFFF"/>
            </a:solidFill>
          </a:ln>
        </c:spPr>
        <c:txPr>
          <a:bodyPr/>
          <a:lstStyle/>
          <a:p>
            <a:pPr>
              <a:defRPr lang="es-PE"/>
            </a:pPr>
            <a:endParaRPr lang="es-ES"/>
          </a:p>
        </c:txPr>
        <c:crossAx val="123048320"/>
        <c:crosses val="autoZero"/>
        <c:crossBetween val="between"/>
      </c:valAx>
      <c:spPr>
        <a:noFill/>
      </c:spPr>
    </c:plotArea>
    <c:legend>
      <c:legendPos val="b"/>
      <c:layout>
        <c:manualLayout>
          <c:xMode val="edge"/>
          <c:yMode val="edge"/>
          <c:x val="0.24353179818255141"/>
          <c:y val="0.94269395379631604"/>
          <c:w val="0.50565028675612267"/>
          <c:h val="5.4303043200681224E-2"/>
        </c:manualLayout>
      </c:layout>
      <c:txPr>
        <a:bodyPr/>
        <a:lstStyle/>
        <a:p>
          <a:pPr>
            <a:defRPr lang="es-PE"/>
          </a:pPr>
          <a:endParaRPr lang="es-ES"/>
        </a:p>
      </c:txPr>
    </c:legend>
    <c:plotVisOnly val="1"/>
    <c:dispBlanksAs val="gap"/>
  </c:chart>
  <c:spPr>
    <a:ln>
      <a:no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169920" cy="480060"/>
          </a:xfrm>
          <a:prstGeom prst="rect">
            <a:avLst/>
          </a:prstGeom>
        </p:spPr>
        <p:txBody>
          <a:bodyPr vert="horz" lIns="96662" tIns="48331" rIns="96662" bIns="48331" rtlCol="0"/>
          <a:lstStyle>
            <a:lvl1pPr algn="l">
              <a:defRPr sz="1300"/>
            </a:lvl1pPr>
          </a:lstStyle>
          <a:p>
            <a:endParaRPr lang="es-PE"/>
          </a:p>
        </p:txBody>
      </p:sp>
      <p:sp>
        <p:nvSpPr>
          <p:cNvPr id="3" name="2 Marcador de fecha"/>
          <p:cNvSpPr>
            <a:spLocks noGrp="1"/>
          </p:cNvSpPr>
          <p:nvPr>
            <p:ph type="dt" sz="quarter" idx="1"/>
          </p:nvPr>
        </p:nvSpPr>
        <p:spPr>
          <a:xfrm>
            <a:off x="4143588" y="0"/>
            <a:ext cx="3169920" cy="480060"/>
          </a:xfrm>
          <a:prstGeom prst="rect">
            <a:avLst/>
          </a:prstGeom>
        </p:spPr>
        <p:txBody>
          <a:bodyPr vert="horz" lIns="96662" tIns="48331" rIns="96662" bIns="48331" rtlCol="0"/>
          <a:lstStyle>
            <a:lvl1pPr algn="r">
              <a:defRPr sz="1300"/>
            </a:lvl1pPr>
          </a:lstStyle>
          <a:p>
            <a:fld id="{862F7703-C291-4C91-9A95-B7C5CBE151F9}" type="datetimeFigureOut">
              <a:rPr lang="es-PE" smtClean="0"/>
              <a:pPr/>
              <a:t>02/07/2012</a:t>
            </a:fld>
            <a:endParaRPr lang="es-PE"/>
          </a:p>
        </p:txBody>
      </p:sp>
      <p:sp>
        <p:nvSpPr>
          <p:cNvPr id="4" name="3 Marcador de pie de página"/>
          <p:cNvSpPr>
            <a:spLocks noGrp="1"/>
          </p:cNvSpPr>
          <p:nvPr>
            <p:ph type="ftr" sz="quarter" idx="2"/>
          </p:nvPr>
        </p:nvSpPr>
        <p:spPr>
          <a:xfrm>
            <a:off x="1" y="9119474"/>
            <a:ext cx="3169920" cy="480060"/>
          </a:xfrm>
          <a:prstGeom prst="rect">
            <a:avLst/>
          </a:prstGeom>
        </p:spPr>
        <p:txBody>
          <a:bodyPr vert="horz" lIns="96662" tIns="48331" rIns="96662" bIns="48331" rtlCol="0" anchor="b"/>
          <a:lstStyle>
            <a:lvl1pPr algn="l">
              <a:defRPr sz="1300"/>
            </a:lvl1pPr>
          </a:lstStyle>
          <a:p>
            <a:endParaRPr lang="es-PE"/>
          </a:p>
        </p:txBody>
      </p:sp>
      <p:sp>
        <p:nvSpPr>
          <p:cNvPr id="5" name="4 Marcador de número de diapositiva"/>
          <p:cNvSpPr>
            <a:spLocks noGrp="1"/>
          </p:cNvSpPr>
          <p:nvPr>
            <p:ph type="sldNum" sz="quarter" idx="3"/>
          </p:nvPr>
        </p:nvSpPr>
        <p:spPr>
          <a:xfrm>
            <a:off x="4143588" y="9119474"/>
            <a:ext cx="3169920" cy="480060"/>
          </a:xfrm>
          <a:prstGeom prst="rect">
            <a:avLst/>
          </a:prstGeom>
        </p:spPr>
        <p:txBody>
          <a:bodyPr vert="horz" lIns="96662" tIns="48331" rIns="96662" bIns="48331" rtlCol="0" anchor="b"/>
          <a:lstStyle>
            <a:lvl1pPr algn="r">
              <a:defRPr sz="1300"/>
            </a:lvl1pPr>
          </a:lstStyle>
          <a:p>
            <a:fld id="{DEFE91B9-194A-42CE-96AD-3055B24244EA}" type="slidenum">
              <a:rPr lang="es-PE" smtClean="0"/>
              <a:pPr/>
              <a:t>‹Nº›</a:t>
            </a:fld>
            <a:endParaRPr lang="es-P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170764" cy="480388"/>
          </a:xfrm>
          <a:prstGeom prst="rect">
            <a:avLst/>
          </a:prstGeom>
        </p:spPr>
        <p:txBody>
          <a:bodyPr vert="horz" lIns="95610" tIns="47805" rIns="95610" bIns="47805" rtlCol="0"/>
          <a:lstStyle>
            <a:lvl1pPr algn="l">
              <a:defRPr sz="1300"/>
            </a:lvl1pPr>
          </a:lstStyle>
          <a:p>
            <a:endParaRPr lang="es-PE"/>
          </a:p>
        </p:txBody>
      </p:sp>
      <p:sp>
        <p:nvSpPr>
          <p:cNvPr id="3" name="2 Marcador de fecha"/>
          <p:cNvSpPr>
            <a:spLocks noGrp="1"/>
          </p:cNvSpPr>
          <p:nvPr>
            <p:ph type="dt" idx="1"/>
          </p:nvPr>
        </p:nvSpPr>
        <p:spPr>
          <a:xfrm>
            <a:off x="4142749" y="0"/>
            <a:ext cx="3170763" cy="480388"/>
          </a:xfrm>
          <a:prstGeom prst="rect">
            <a:avLst/>
          </a:prstGeom>
        </p:spPr>
        <p:txBody>
          <a:bodyPr vert="horz" lIns="95610" tIns="47805" rIns="95610" bIns="47805" rtlCol="0"/>
          <a:lstStyle>
            <a:lvl1pPr algn="r">
              <a:defRPr sz="1300"/>
            </a:lvl1pPr>
          </a:lstStyle>
          <a:p>
            <a:fld id="{1FCF26E3-5DA0-4CE2-BDBD-097F3E852C8C}" type="datetimeFigureOut">
              <a:rPr lang="es-PE" smtClean="0"/>
              <a:pPr/>
              <a:t>02/07/2012</a:t>
            </a:fld>
            <a:endParaRPr lang="es-PE"/>
          </a:p>
        </p:txBody>
      </p:sp>
      <p:sp>
        <p:nvSpPr>
          <p:cNvPr id="4" name="3 Marcador de imagen de diapositiva"/>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5610" tIns="47805" rIns="95610" bIns="47805" rtlCol="0" anchor="ctr"/>
          <a:lstStyle/>
          <a:p>
            <a:endParaRPr lang="es-PE"/>
          </a:p>
        </p:txBody>
      </p:sp>
      <p:sp>
        <p:nvSpPr>
          <p:cNvPr id="5" name="4 Marcador de notas"/>
          <p:cNvSpPr>
            <a:spLocks noGrp="1"/>
          </p:cNvSpPr>
          <p:nvPr>
            <p:ph type="body" sz="quarter" idx="3"/>
          </p:nvPr>
        </p:nvSpPr>
        <p:spPr>
          <a:xfrm>
            <a:off x="732363" y="4561226"/>
            <a:ext cx="5852160" cy="4320213"/>
          </a:xfrm>
          <a:prstGeom prst="rect">
            <a:avLst/>
          </a:prstGeom>
        </p:spPr>
        <p:txBody>
          <a:bodyPr vert="horz" lIns="95610" tIns="47805" rIns="95610" bIns="47805"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1" y="9119173"/>
            <a:ext cx="3170764" cy="480388"/>
          </a:xfrm>
          <a:prstGeom prst="rect">
            <a:avLst/>
          </a:prstGeom>
        </p:spPr>
        <p:txBody>
          <a:bodyPr vert="horz" lIns="95610" tIns="47805" rIns="95610" bIns="47805" rtlCol="0" anchor="b"/>
          <a:lstStyle>
            <a:lvl1pPr algn="l">
              <a:defRPr sz="1300"/>
            </a:lvl1pPr>
          </a:lstStyle>
          <a:p>
            <a:endParaRPr lang="es-PE"/>
          </a:p>
        </p:txBody>
      </p:sp>
      <p:sp>
        <p:nvSpPr>
          <p:cNvPr id="7" name="6 Marcador de número de diapositiva"/>
          <p:cNvSpPr>
            <a:spLocks noGrp="1"/>
          </p:cNvSpPr>
          <p:nvPr>
            <p:ph type="sldNum" sz="quarter" idx="5"/>
          </p:nvPr>
        </p:nvSpPr>
        <p:spPr>
          <a:xfrm>
            <a:off x="4142749" y="9119173"/>
            <a:ext cx="3170763" cy="480388"/>
          </a:xfrm>
          <a:prstGeom prst="rect">
            <a:avLst/>
          </a:prstGeom>
        </p:spPr>
        <p:txBody>
          <a:bodyPr vert="horz" lIns="95610" tIns="47805" rIns="95610" bIns="47805" rtlCol="0" anchor="b"/>
          <a:lstStyle>
            <a:lvl1pPr algn="r">
              <a:defRPr sz="1300"/>
            </a:lvl1pPr>
          </a:lstStyle>
          <a:p>
            <a:fld id="{A0B7C7B5-93D4-4BBC-96DA-7CA735871AEA}" type="slidenum">
              <a:rPr lang="es-PE" smtClean="0"/>
              <a:pPr/>
              <a:t>‹Nº›</a:t>
            </a:fld>
            <a:endParaRPr lang="es-P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1</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7" name="6 Marcador de pie de página"/>
          <p:cNvSpPr>
            <a:spLocks noGrp="1"/>
          </p:cNvSpPr>
          <p:nvPr>
            <p:ph type="ftr" sz="quarter" idx="10"/>
          </p:nvPr>
        </p:nvSpPr>
        <p:spPr/>
        <p:txBody>
          <a:bodyPr/>
          <a:lstStyle/>
          <a:p>
            <a:r>
              <a:rPr lang="es-ES" smtClean="0"/>
              <a:t>José Luis Qwistgaard Suárez --- 2012</a:t>
            </a:r>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7" name="6 Marcador de pie de página"/>
          <p:cNvSpPr>
            <a:spLocks noGrp="1"/>
          </p:cNvSpPr>
          <p:nvPr>
            <p:ph type="ftr" sz="quarter" idx="10"/>
          </p:nvPr>
        </p:nvSpPr>
        <p:spPr/>
        <p:txBody>
          <a:bodyPr/>
          <a:lstStyle/>
          <a:p>
            <a:r>
              <a:rPr lang="es-ES" smtClean="0"/>
              <a:t>José Luis Qwistgaard Suárez --- 2012</a:t>
            </a:r>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20</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21</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22</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23</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24</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25</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26</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27</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6</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28</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29</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30</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31</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8</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12</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13</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7" name="6 Marcador de pie de página"/>
          <p:cNvSpPr>
            <a:spLocks noGrp="1"/>
          </p:cNvSpPr>
          <p:nvPr>
            <p:ph type="ftr" sz="quarter" idx="10"/>
          </p:nvPr>
        </p:nvSpPr>
        <p:spPr/>
        <p:txBody>
          <a:bodyPr/>
          <a:lstStyle/>
          <a:p>
            <a:r>
              <a:rPr lang="es-ES" smtClean="0"/>
              <a:t>José Luis Qwistgaard Suárez --- 2012</a:t>
            </a:r>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7" name="6 Marcador de pie de página"/>
          <p:cNvSpPr>
            <a:spLocks noGrp="1"/>
          </p:cNvSpPr>
          <p:nvPr>
            <p:ph type="ftr" sz="quarter" idx="10"/>
          </p:nvPr>
        </p:nvSpPr>
        <p:spPr/>
        <p:txBody>
          <a:bodyPr/>
          <a:lstStyle/>
          <a:p>
            <a:r>
              <a:rPr lang="es-ES" smtClean="0"/>
              <a:t>José Luis Qwistgaard Suárez --- 2012</a:t>
            </a:r>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16</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9CDDC49-B66C-45A1-B4B1-20CCA787B7B2}" type="slidenum">
              <a:rPr lang="es-ES" smtClean="0"/>
              <a:pPr/>
              <a:t>17</a:t>
            </a:fld>
            <a:endParaRPr lang="es-ES"/>
          </a:p>
        </p:txBody>
      </p:sp>
      <p:sp>
        <p:nvSpPr>
          <p:cNvPr id="5" name="4 Marcador de pie de página"/>
          <p:cNvSpPr>
            <a:spLocks noGrp="1"/>
          </p:cNvSpPr>
          <p:nvPr>
            <p:ph type="ftr" sz="quarter" idx="11"/>
          </p:nvPr>
        </p:nvSpPr>
        <p:spPr/>
        <p:txBody>
          <a:bodyPr/>
          <a:lstStyle/>
          <a:p>
            <a:r>
              <a:rPr lang="es-ES" smtClean="0"/>
              <a:t>Viernes, 30 de Septiembre de 2011</a:t>
            </a:r>
            <a:endParaRPr lang="es-ES"/>
          </a:p>
        </p:txBody>
      </p:sp>
      <p:sp>
        <p:nvSpPr>
          <p:cNvPr id="6" name="5 Marcador de encabezado"/>
          <p:cNvSpPr>
            <a:spLocks noGrp="1"/>
          </p:cNvSpPr>
          <p:nvPr>
            <p:ph type="hdr" sz="quarter" idx="12"/>
          </p:nvPr>
        </p:nvSpPr>
        <p:spPr/>
        <p:txBody>
          <a:bodyPr/>
          <a:lstStyle/>
          <a:p>
            <a:r>
              <a:rPr lang="es-ES" smtClean="0"/>
              <a:t>Iquitos - Perú</a:t>
            </a:r>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2362200" y="4038600"/>
            <a:ext cx="6477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86EB1E7-F059-4E1D-A172-22A153AA6E68}" type="datetimeFigureOut">
              <a:rPr lang="es-ES" smtClean="0"/>
              <a:pPr/>
              <a:t>02/07/2012</a:t>
            </a:fld>
            <a:endParaRPr lang="es-ES"/>
          </a:p>
        </p:txBody>
      </p:sp>
      <p:sp>
        <p:nvSpPr>
          <p:cNvPr id="17" name="16 Marcador de pie de página"/>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s-ES"/>
          </a:p>
        </p:txBody>
      </p:sp>
      <p:sp>
        <p:nvSpPr>
          <p:cNvPr id="29" name="28 Marcador de número de diapositiva"/>
          <p:cNvSpPr>
            <a:spLocks noGrp="1"/>
          </p:cNvSpPr>
          <p:nvPr>
            <p:ph type="sldNum" sz="quarter" idx="12"/>
          </p:nvPr>
        </p:nvSpPr>
        <p:spPr>
          <a:xfrm>
            <a:off x="8001000" y="228600"/>
            <a:ext cx="838200" cy="381000"/>
          </a:xfrm>
        </p:spPr>
        <p:txBody>
          <a:bodyPr/>
          <a:lstStyle>
            <a:lvl1pPr>
              <a:defRPr>
                <a:solidFill>
                  <a:schemeClr val="tx2"/>
                </a:solidFill>
              </a:defRPr>
            </a:lvl1pPr>
          </a:lstStyle>
          <a:p>
            <a:fld id="{13457C64-E7A0-4E49-88E5-BD37E8BB1563}"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86EB1E7-F059-4E1D-A172-22A153AA6E68}" type="datetimeFigureOut">
              <a:rPr lang="es-ES" smtClean="0"/>
              <a:pPr/>
              <a:t>02/07/2012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457C64-E7A0-4E49-88E5-BD37E8BB1563}"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609600"/>
            <a:ext cx="20574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609600"/>
            <a:ext cx="55626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6553200" y="6248402"/>
            <a:ext cx="2209800" cy="365125"/>
          </a:xfrm>
        </p:spPr>
        <p:txBody>
          <a:bodyPr/>
          <a:lstStyle/>
          <a:p>
            <a:fld id="{D86EB1E7-F059-4E1D-A172-22A153AA6E68}" type="datetimeFigureOut">
              <a:rPr lang="es-ES" smtClean="0"/>
              <a:pPr/>
              <a:t>02/07/2012</a:t>
            </a:fld>
            <a:endParaRPr lang="es-ES"/>
          </a:p>
        </p:txBody>
      </p:sp>
      <p:sp>
        <p:nvSpPr>
          <p:cNvPr id="5" name="4 Marcador de pie de página"/>
          <p:cNvSpPr>
            <a:spLocks noGrp="1"/>
          </p:cNvSpPr>
          <p:nvPr>
            <p:ph type="ftr" sz="quarter" idx="11"/>
          </p:nvPr>
        </p:nvSpPr>
        <p:spPr>
          <a:xfrm>
            <a:off x="457201" y="6248207"/>
            <a:ext cx="5573483" cy="365125"/>
          </a:xfrm>
        </p:spPr>
        <p:txBody>
          <a:bodyPr/>
          <a:lstStyle/>
          <a:p>
            <a:endParaRPr lang="es-ES"/>
          </a:p>
        </p:txBody>
      </p:sp>
      <p:sp>
        <p:nvSpPr>
          <p:cNvPr id="7" name="6 Rectángulo"/>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7 Rectángulo"/>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Rectángulo"/>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5 Marcador de número de diapositiva"/>
          <p:cNvSpPr>
            <a:spLocks noGrp="1"/>
          </p:cNvSpPr>
          <p:nvPr>
            <p:ph type="sldNum" sz="quarter" idx="12"/>
          </p:nvPr>
        </p:nvSpPr>
        <p:spPr>
          <a:xfrm rot="5400000">
            <a:off x="5989638" y="144462"/>
            <a:ext cx="533400" cy="244476"/>
          </a:xfrm>
        </p:spPr>
        <p:txBody>
          <a:bodyPr/>
          <a:lstStyle/>
          <a:p>
            <a:fld id="{13457C64-E7A0-4E49-88E5-BD37E8BB1563}"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81534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D86EB1E7-F059-4E1D-A172-22A153AA6E68}" type="datetimeFigureOut">
              <a:rPr lang="es-ES" smtClean="0"/>
              <a:pPr/>
              <a:t>02/07/2012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13457C64-E7A0-4E49-88E5-BD37E8BB1563}" type="slidenum">
              <a:rPr lang="es-ES" smtClean="0"/>
              <a:pPr/>
              <a:t>‹Nº›</a:t>
            </a:fld>
            <a:endParaRPr lang="es-ES"/>
          </a:p>
        </p:txBody>
      </p:sp>
      <p:sp>
        <p:nvSpPr>
          <p:cNvPr id="8" name="7 Marcador de contenido"/>
          <p:cNvSpPr>
            <a:spLocks noGrp="1"/>
          </p:cNvSpPr>
          <p:nvPr>
            <p:ph sz="quarter" idx="1"/>
          </p:nvPr>
        </p:nvSpPr>
        <p:spPr>
          <a:xfrm>
            <a:off x="612648" y="1600200"/>
            <a:ext cx="81534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D86EB1E7-F059-4E1D-A172-22A153AA6E68}" type="datetimeFigureOut">
              <a:rPr lang="es-ES" smtClean="0"/>
              <a:pPr/>
              <a:t>02/07/2012</a:t>
            </a:fld>
            <a:endParaRPr lang="es-ES"/>
          </a:p>
        </p:txBody>
      </p:sp>
      <p:sp>
        <p:nvSpPr>
          <p:cNvPr id="13" name="12 Marcador de número de diapositiva"/>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3457C64-E7A0-4E49-88E5-BD37E8BB1563}" type="slidenum">
              <a:rPr lang="es-ES" smtClean="0"/>
              <a:pPr/>
              <a:t>‹Nº›</a:t>
            </a:fld>
            <a:endParaRPr lang="es-ES"/>
          </a:p>
        </p:txBody>
      </p:sp>
      <p:sp>
        <p:nvSpPr>
          <p:cNvPr id="14" name="13 Marcador de pie de página"/>
          <p:cNvSpPr>
            <a:spLocks noGrp="1"/>
          </p:cNvSpPr>
          <p:nvPr>
            <p:ph type="ftr" sz="quarter" idx="12"/>
          </p:nvPr>
        </p:nvSpPr>
        <p:spPr/>
        <p:txBody>
          <a:bodyPr/>
          <a:lstStyle/>
          <a:p>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609600" y="1589567"/>
            <a:ext cx="38862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844901" y="1589567"/>
            <a:ext cx="38862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D86EB1E7-F059-4E1D-A172-22A153AA6E68}" type="datetimeFigureOut">
              <a:rPr lang="es-ES" smtClean="0"/>
              <a:pPr/>
              <a:t>02/07/2012</a:t>
            </a:fld>
            <a:endParaRPr lang="es-ES"/>
          </a:p>
        </p:txBody>
      </p:sp>
      <p:sp>
        <p:nvSpPr>
          <p:cNvPr id="10" name="9 Marcador de número de diapositiva"/>
          <p:cNvSpPr>
            <a:spLocks noGrp="1"/>
          </p:cNvSpPr>
          <p:nvPr>
            <p:ph type="sldNum" sz="quarter" idx="16"/>
          </p:nvPr>
        </p:nvSpPr>
        <p:spPr/>
        <p:txBody>
          <a:bodyPr rtlCol="0"/>
          <a:lstStyle/>
          <a:p>
            <a:fld id="{13457C64-E7A0-4E49-88E5-BD37E8BB1563}" type="slidenum">
              <a:rPr lang="es-ES" smtClean="0"/>
              <a:pPr/>
              <a:t>‹Nº›</a:t>
            </a:fld>
            <a:endParaRPr lang="es-ES"/>
          </a:p>
        </p:txBody>
      </p:sp>
      <p:sp>
        <p:nvSpPr>
          <p:cNvPr id="12" name="11 Marcador de pie de página"/>
          <p:cNvSpPr>
            <a:spLocks noGrp="1"/>
          </p:cNvSpPr>
          <p:nvPr>
            <p:ph type="ftr" sz="quarter" idx="17"/>
          </p:nvPr>
        </p:nvSpPr>
        <p:spPr/>
        <p:txBody>
          <a:bodyPr rtlCol="0"/>
          <a:lstStyle/>
          <a:p>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33400" y="273050"/>
            <a:ext cx="8153400" cy="869950"/>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609600" y="2438400"/>
            <a:ext cx="38862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800600" y="2438400"/>
            <a:ext cx="38862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D86EB1E7-F059-4E1D-A172-22A153AA6E68}" type="datetimeFigureOut">
              <a:rPr lang="es-ES" smtClean="0"/>
              <a:pPr/>
              <a:t>02/07/2012</a:t>
            </a:fld>
            <a:endParaRPr lang="es-ES"/>
          </a:p>
        </p:txBody>
      </p:sp>
      <p:sp>
        <p:nvSpPr>
          <p:cNvPr id="12" name="11 Marcador de número de diapositiva"/>
          <p:cNvSpPr>
            <a:spLocks noGrp="1"/>
          </p:cNvSpPr>
          <p:nvPr>
            <p:ph type="sldNum" sz="quarter" idx="16"/>
          </p:nvPr>
        </p:nvSpPr>
        <p:spPr/>
        <p:txBody>
          <a:bodyPr rtlCol="0"/>
          <a:lstStyle/>
          <a:p>
            <a:fld id="{13457C64-E7A0-4E49-88E5-BD37E8BB1563}" type="slidenum">
              <a:rPr lang="es-ES" smtClean="0"/>
              <a:pPr/>
              <a:t>‹Nº›</a:t>
            </a:fld>
            <a:endParaRPr lang="es-ES"/>
          </a:p>
        </p:txBody>
      </p:sp>
      <p:sp>
        <p:nvSpPr>
          <p:cNvPr id="14" name="13 Marcador de pie de página"/>
          <p:cNvSpPr>
            <a:spLocks noGrp="1"/>
          </p:cNvSpPr>
          <p:nvPr>
            <p:ph type="ftr" sz="quarter" idx="17"/>
          </p:nvPr>
        </p:nvSpPr>
        <p:spPr/>
        <p:txBody>
          <a:bodyPr rtlCol="0"/>
          <a:lstStyle/>
          <a:p>
            <a:endParaRPr lang="es-ES"/>
          </a:p>
        </p:txBody>
      </p:sp>
      <p:sp>
        <p:nvSpPr>
          <p:cNvPr id="16" name="15 Marcador de texto"/>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D86EB1E7-F059-4E1D-A172-22A153AA6E68}" type="datetimeFigureOut">
              <a:rPr lang="es-ES" smtClean="0"/>
              <a:pPr/>
              <a:t>02/07/2012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13457C64-E7A0-4E49-88E5-BD37E8BB1563}"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86EB1E7-F059-4E1D-A172-22A153AA6E68}" type="datetimeFigureOut">
              <a:rPr lang="es-ES" smtClean="0"/>
              <a:pPr/>
              <a:t>02/07/2012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a:xfrm>
            <a:off x="0" y="6248400"/>
            <a:ext cx="533400" cy="381000"/>
          </a:xfrm>
        </p:spPr>
        <p:txBody>
          <a:bodyPr/>
          <a:lstStyle>
            <a:lvl1pPr>
              <a:defRPr>
                <a:solidFill>
                  <a:schemeClr val="tx2"/>
                </a:solidFill>
              </a:defRPr>
            </a:lvl1pPr>
          </a:lstStyle>
          <a:p>
            <a:fld id="{13457C64-E7A0-4E49-88E5-BD37E8BB1563}"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8077200" cy="869950"/>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D86EB1E7-F059-4E1D-A172-22A153AA6E68}" type="datetimeFigureOut">
              <a:rPr lang="es-ES" smtClean="0"/>
              <a:pPr/>
              <a:t>02/07/2012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13457C64-E7A0-4E49-88E5-BD37E8BB1563}" type="slidenum">
              <a:rPr lang="es-ES" smtClean="0"/>
              <a:pPr/>
              <a:t>‹Nº›</a:t>
            </a:fld>
            <a:endParaRPr lang="es-ES"/>
          </a:p>
        </p:txBody>
      </p:sp>
      <p:sp>
        <p:nvSpPr>
          <p:cNvPr id="3" name="2 Marcador de texto"/>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2362200" y="1752600"/>
            <a:ext cx="64008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Marcador de fecha"/>
          <p:cNvSpPr>
            <a:spLocks noGrp="1"/>
          </p:cNvSpPr>
          <p:nvPr>
            <p:ph type="dt" sz="half" idx="10"/>
          </p:nvPr>
        </p:nvSpPr>
        <p:spPr>
          <a:xfrm>
            <a:off x="6248400" y="6248400"/>
            <a:ext cx="2667000" cy="365125"/>
          </a:xfrm>
        </p:spPr>
        <p:txBody>
          <a:bodyPr rtlCol="0"/>
          <a:lstStyle/>
          <a:p>
            <a:fld id="{D86EB1E7-F059-4E1D-A172-22A153AA6E68}" type="datetimeFigureOut">
              <a:rPr lang="es-ES" smtClean="0"/>
              <a:pPr/>
              <a:t>02/07/2012</a:t>
            </a:fld>
            <a:endParaRPr lang="es-ES"/>
          </a:p>
        </p:txBody>
      </p:sp>
      <p:sp>
        <p:nvSpPr>
          <p:cNvPr id="13" name="12 Marcador de número de diapositiva"/>
          <p:cNvSpPr>
            <a:spLocks noGrp="1"/>
          </p:cNvSpPr>
          <p:nvPr>
            <p:ph type="sldNum" sz="quarter" idx="11"/>
          </p:nvPr>
        </p:nvSpPr>
        <p:spPr>
          <a:xfrm>
            <a:off x="0" y="4667249"/>
            <a:ext cx="1447800" cy="663578"/>
          </a:xfrm>
        </p:spPr>
        <p:txBody>
          <a:bodyPr rtlCol="0"/>
          <a:lstStyle>
            <a:lvl1pPr>
              <a:defRPr sz="2800"/>
            </a:lvl1pPr>
          </a:lstStyle>
          <a:p>
            <a:fld id="{13457C64-E7A0-4E49-88E5-BD37E8BB1563}" type="slidenum">
              <a:rPr lang="es-ES" smtClean="0"/>
              <a:pPr/>
              <a:t>‹Nº›</a:t>
            </a:fld>
            <a:endParaRPr lang="es-ES"/>
          </a:p>
        </p:txBody>
      </p:sp>
      <p:sp>
        <p:nvSpPr>
          <p:cNvPr id="14" name="13 Marcador de pie de página"/>
          <p:cNvSpPr>
            <a:spLocks noGrp="1"/>
          </p:cNvSpPr>
          <p:nvPr>
            <p:ph type="ftr" sz="quarter" idx="12"/>
          </p:nvPr>
        </p:nvSpPr>
        <p:spPr>
          <a:xfrm>
            <a:off x="1600200" y="6248206"/>
            <a:ext cx="4572000" cy="365125"/>
          </a:xfrm>
        </p:spPr>
        <p:txBody>
          <a:bodyPr rtlCol="0"/>
          <a:lstStyle/>
          <a:p>
            <a:endParaRPr lang="es-ES"/>
          </a:p>
        </p:txBody>
      </p:sp>
      <p:sp>
        <p:nvSpPr>
          <p:cNvPr id="3" name="2 Marcador de posición de imagen"/>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609600" y="228600"/>
            <a:ext cx="8153400" cy="9906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86EB1E7-F059-4E1D-A172-22A153AA6E68}" type="datetimeFigureOut">
              <a:rPr lang="es-ES" smtClean="0"/>
              <a:pPr/>
              <a:t>02/07/2012</a:t>
            </a:fld>
            <a:endParaRPr lang="es-ES"/>
          </a:p>
        </p:txBody>
      </p:sp>
      <p:sp>
        <p:nvSpPr>
          <p:cNvPr id="3" name="2 Marcador de pie de página"/>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s-ES"/>
          </a:p>
        </p:txBody>
      </p:sp>
      <p:sp>
        <p:nvSpPr>
          <p:cNvPr id="7" name="6 Rectángulo"/>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Marcador de número de diapositiva"/>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13457C64-E7A0-4E49-88E5-BD37E8BB1563}"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cid:image003.jpg@01CBFF68.22BF38B0"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4.jpeg"/><Relationship Id="rId5" Type="http://schemas.openxmlformats.org/officeDocument/2006/relationships/oleObject" Target="../embeddings/oleObject1.bin"/><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1.w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wmf"/><Relationship Id="rId4" Type="http://schemas.openxmlformats.org/officeDocument/2006/relationships/image" Target="../media/image14.wmf"/></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203848" y="5805264"/>
            <a:ext cx="3071866" cy="553998"/>
          </a:xfrm>
          <a:prstGeom prst="rect">
            <a:avLst/>
          </a:prstGeom>
          <a:noFill/>
        </p:spPr>
        <p:txBody>
          <a:bodyPr wrap="square" rtlCol="0">
            <a:spAutoFit/>
          </a:bodyPr>
          <a:lstStyle/>
          <a:p>
            <a:pPr algn="ctr"/>
            <a:r>
              <a:rPr lang="es-ES" sz="1600" dirty="0" smtClean="0">
                <a:solidFill>
                  <a:schemeClr val="accent2">
                    <a:lumMod val="75000"/>
                  </a:schemeClr>
                </a:solidFill>
                <a:latin typeface="+mj-lt"/>
              </a:rPr>
              <a:t>José Luis Qwistgaard Suárez</a:t>
            </a:r>
          </a:p>
          <a:p>
            <a:pPr algn="ctr"/>
            <a:r>
              <a:rPr lang="es-ES" sz="1400" dirty="0" smtClean="0">
                <a:solidFill>
                  <a:schemeClr val="accent1">
                    <a:lumMod val="75000"/>
                  </a:schemeClr>
                </a:solidFill>
                <a:latin typeface="+mj-lt"/>
              </a:rPr>
              <a:t>Director General de Transporte Acuático</a:t>
            </a:r>
            <a:endParaRPr lang="es-ES" sz="1400" dirty="0">
              <a:solidFill>
                <a:schemeClr val="accent1">
                  <a:lumMod val="75000"/>
                </a:schemeClr>
              </a:solidFill>
              <a:latin typeface="+mj-lt"/>
            </a:endParaRPr>
          </a:p>
        </p:txBody>
      </p:sp>
      <p:grpSp>
        <p:nvGrpSpPr>
          <p:cNvPr id="2" name="24 Grupo"/>
          <p:cNvGrpSpPr/>
          <p:nvPr/>
        </p:nvGrpSpPr>
        <p:grpSpPr>
          <a:xfrm>
            <a:off x="0" y="188640"/>
            <a:ext cx="2267744" cy="720080"/>
            <a:chOff x="0" y="332656"/>
            <a:chExt cx="2267744" cy="720080"/>
          </a:xfrm>
        </p:grpSpPr>
        <p:sp>
          <p:nvSpPr>
            <p:cNvPr id="15" name="14 Rectángulo"/>
            <p:cNvSpPr/>
            <p:nvPr/>
          </p:nvSpPr>
          <p:spPr>
            <a:xfrm>
              <a:off x="0" y="332656"/>
              <a:ext cx="226774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0963" name="Picture 3" descr="D:\_Documentos_Infraestructura\_Imagen_JPG\logos\mtc.jpg"/>
            <p:cNvPicPr>
              <a:picLocks noChangeAspect="1" noChangeArrowheads="1"/>
            </p:cNvPicPr>
            <p:nvPr/>
          </p:nvPicPr>
          <p:blipFill>
            <a:blip r:embed="rId3" cstate="print"/>
            <a:srcRect/>
            <a:stretch>
              <a:fillRect/>
            </a:stretch>
          </p:blipFill>
          <p:spPr bwMode="auto">
            <a:xfrm>
              <a:off x="0" y="476672"/>
              <a:ext cx="2195736" cy="520849"/>
            </a:xfrm>
            <a:prstGeom prst="rect">
              <a:avLst/>
            </a:prstGeom>
            <a:solidFill>
              <a:schemeClr val="bg1"/>
            </a:solidFill>
            <a:ln>
              <a:noFill/>
            </a:ln>
          </p:spPr>
        </p:pic>
      </p:grpSp>
      <p:pic>
        <p:nvPicPr>
          <p:cNvPr id="12" name="Picture 1"/>
          <p:cNvPicPr>
            <a:picLocks noChangeAspect="1" noChangeArrowheads="1"/>
          </p:cNvPicPr>
          <p:nvPr/>
        </p:nvPicPr>
        <p:blipFill>
          <a:blip r:embed="rId4" cstate="print"/>
          <a:srcRect/>
          <a:stretch>
            <a:fillRect/>
          </a:stretch>
        </p:blipFill>
        <p:spPr bwMode="auto">
          <a:xfrm>
            <a:off x="5436096" y="1484784"/>
            <a:ext cx="3456384" cy="2592288"/>
          </a:xfrm>
          <a:prstGeom prst="rect">
            <a:avLst/>
          </a:prstGeom>
          <a:noFill/>
          <a:ln w="9525">
            <a:noFill/>
            <a:miter lim="800000"/>
            <a:headEnd/>
            <a:tailEnd/>
          </a:ln>
          <a:effectLst/>
        </p:spPr>
      </p:pic>
      <p:pic>
        <p:nvPicPr>
          <p:cNvPr id="14" name="Picture 2"/>
          <p:cNvPicPr>
            <a:picLocks noChangeArrowheads="1"/>
          </p:cNvPicPr>
          <p:nvPr/>
        </p:nvPicPr>
        <p:blipFill>
          <a:blip r:embed="rId5" cstate="print">
            <a:lum bright="-20000" contrast="40000"/>
          </a:blip>
          <a:srcRect l="8436" t="2363" r="16659" b="14952"/>
          <a:stretch>
            <a:fillRect/>
          </a:stretch>
        </p:blipFill>
        <p:spPr bwMode="auto">
          <a:xfrm>
            <a:off x="1475656" y="1484784"/>
            <a:ext cx="3888432" cy="2591941"/>
          </a:xfrm>
          <a:prstGeom prst="rect">
            <a:avLst/>
          </a:prstGeom>
          <a:noFill/>
          <a:ln w="9525">
            <a:solidFill>
              <a:schemeClr val="bg1"/>
            </a:solidFill>
            <a:miter lim="800000"/>
            <a:headEnd/>
            <a:tailEnd/>
          </a:ln>
        </p:spPr>
      </p:pic>
      <p:cxnSp>
        <p:nvCxnSpPr>
          <p:cNvPr id="21" name="20 Conector recto"/>
          <p:cNvCxnSpPr/>
          <p:nvPr/>
        </p:nvCxnSpPr>
        <p:spPr>
          <a:xfrm>
            <a:off x="0" y="1071546"/>
            <a:ext cx="9144000" cy="1588"/>
          </a:xfrm>
          <a:prstGeom prst="line">
            <a:avLst/>
          </a:prstGeom>
          <a:ln w="28575" cmpd="thickThi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2770" name="Picture 2" descr="D:\_Documentos_Infraestructura\Director_Q\simposium_puertos\logo_simposio.jpg"/>
          <p:cNvPicPr>
            <a:picLocks noChangeAspect="1" noChangeArrowheads="1"/>
          </p:cNvPicPr>
          <p:nvPr/>
        </p:nvPicPr>
        <p:blipFill>
          <a:blip r:embed="rId6" cstate="print"/>
          <a:srcRect/>
          <a:stretch>
            <a:fillRect/>
          </a:stretch>
        </p:blipFill>
        <p:spPr bwMode="auto">
          <a:xfrm>
            <a:off x="6804248" y="128828"/>
            <a:ext cx="2232248" cy="851899"/>
          </a:xfrm>
          <a:prstGeom prst="rect">
            <a:avLst/>
          </a:prstGeom>
          <a:noFill/>
        </p:spPr>
      </p:pic>
      <p:sp>
        <p:nvSpPr>
          <p:cNvPr id="34" name="33 Título"/>
          <p:cNvSpPr>
            <a:spLocks noGrp="1"/>
          </p:cNvSpPr>
          <p:nvPr>
            <p:ph type="title"/>
          </p:nvPr>
        </p:nvSpPr>
        <p:spPr/>
        <p:txBody>
          <a:bodyPr>
            <a:noAutofit/>
          </a:bodyPr>
          <a:lstStyle/>
          <a:p>
            <a:r>
              <a:rPr lang="es-PE" sz="2000" b="1" dirty="0" smtClean="0">
                <a:solidFill>
                  <a:schemeClr val="bg1"/>
                </a:solidFill>
                <a:latin typeface="Candara" pitchFamily="34" charset="0"/>
              </a:rPr>
              <a:t>“CONTRIBUCIÓN DE LA ACTIVIDAD PORTUARIA AL DESARROLLO NACIONAL: </a:t>
            </a:r>
            <a:r>
              <a:rPr lang="es-ES" sz="2000" b="1" dirty="0" smtClean="0">
                <a:solidFill>
                  <a:schemeClr val="bg1"/>
                </a:solidFill>
                <a:latin typeface="Candara" pitchFamily="34" charset="0"/>
                <a:cs typeface="Calibri" pitchFamily="34" charset="0"/>
              </a:rPr>
              <a:t> LAS HIDROVÍAS AMAZÓNICAS</a:t>
            </a:r>
            <a:r>
              <a:rPr lang="es-ES" sz="2000" dirty="0" smtClean="0">
                <a:solidFill>
                  <a:schemeClr val="bg1"/>
                </a:solidFill>
                <a:latin typeface="Candara" pitchFamily="34" charset="0"/>
                <a:cs typeface="Calibri" pitchFamily="34" charset="0"/>
              </a:rPr>
              <a:t>” </a:t>
            </a:r>
            <a:endParaRPr lang="es-PE" sz="2000" dirty="0">
              <a:solidFill>
                <a:schemeClr val="bg1"/>
              </a:solidFill>
            </a:endParaRPr>
          </a:p>
        </p:txBody>
      </p:sp>
      <p:sp>
        <p:nvSpPr>
          <p:cNvPr id="20" name="19 Rectángulo redondeado"/>
          <p:cNvSpPr/>
          <p:nvPr/>
        </p:nvSpPr>
        <p:spPr>
          <a:xfrm>
            <a:off x="2843808" y="5733256"/>
            <a:ext cx="3744416" cy="79208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331640" y="404664"/>
          <a:ext cx="5184576" cy="434340"/>
        </p:xfrm>
        <a:graphic>
          <a:graphicData uri="http://schemas.openxmlformats.org/drawingml/2006/table">
            <a:tbl>
              <a:tblPr/>
              <a:tblGrid>
                <a:gridCol w="5184576"/>
              </a:tblGrid>
              <a:tr h="190500">
                <a:tc>
                  <a:txBody>
                    <a:bodyPr/>
                    <a:lstStyle/>
                    <a:p>
                      <a:pPr algn="ctr" fontAlgn="b"/>
                      <a:r>
                        <a:rPr lang="es-PE" sz="1600" b="1" i="0" u="none" strike="noStrike" dirty="0" smtClean="0">
                          <a:solidFill>
                            <a:srgbClr val="000000"/>
                          </a:solidFill>
                          <a:latin typeface="Calibri"/>
                        </a:rPr>
                        <a:t>EVOLUCIÓN DE LAS EXPORTACIONES PERUANAS AL MUNDO</a:t>
                      </a:r>
                      <a:endParaRPr lang="es-PE" sz="1600" b="1" i="0" u="none" strike="noStrike" dirty="0">
                        <a:solidFill>
                          <a:srgbClr val="000000"/>
                        </a:solidFill>
                        <a:latin typeface="Calibri"/>
                      </a:endParaRPr>
                    </a:p>
                  </a:txBody>
                  <a:tcPr marL="0" marR="0" marT="0" marB="0" anchor="b">
                    <a:lnL>
                      <a:noFill/>
                    </a:lnL>
                    <a:lnR>
                      <a:noFill/>
                    </a:lnR>
                    <a:lnT>
                      <a:noFill/>
                    </a:lnT>
                    <a:lnB>
                      <a:noFill/>
                    </a:lnB>
                  </a:tcPr>
                </a:tc>
              </a:tr>
              <a:tr h="190500">
                <a:tc>
                  <a:txBody>
                    <a:bodyPr/>
                    <a:lstStyle/>
                    <a:p>
                      <a:pPr algn="ctr" fontAlgn="b"/>
                      <a:r>
                        <a:rPr lang="es-PE" sz="1200" b="0" i="0" u="none" strike="noStrike" dirty="0" smtClean="0">
                          <a:solidFill>
                            <a:srgbClr val="000000"/>
                          </a:solidFill>
                          <a:latin typeface="Calibri"/>
                        </a:rPr>
                        <a:t>MILES DE MILLONES DE US$ FOB</a:t>
                      </a:r>
                      <a:endParaRPr lang="es-PE" sz="1200" b="0" i="0" u="none" strike="noStrike" dirty="0">
                        <a:solidFill>
                          <a:srgbClr val="000000"/>
                        </a:solidFill>
                        <a:latin typeface="Calibri"/>
                      </a:endParaRPr>
                    </a:p>
                  </a:txBody>
                  <a:tcPr marL="0" marR="0" marT="0" marB="0" anchor="b">
                    <a:lnL>
                      <a:noFill/>
                    </a:lnL>
                    <a:lnR>
                      <a:noFill/>
                    </a:lnR>
                    <a:lnT>
                      <a:noFill/>
                    </a:lnT>
                    <a:lnB>
                      <a:noFill/>
                    </a:lnB>
                  </a:tcPr>
                </a:tc>
              </a:tr>
            </a:tbl>
          </a:graphicData>
        </a:graphic>
      </p:graphicFrame>
      <p:cxnSp>
        <p:nvCxnSpPr>
          <p:cNvPr id="7" name="6 Conector recto"/>
          <p:cNvCxnSpPr/>
          <p:nvPr/>
        </p:nvCxnSpPr>
        <p:spPr>
          <a:xfrm>
            <a:off x="395536" y="332656"/>
            <a:ext cx="684076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395536" y="908720"/>
            <a:ext cx="684076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25 Grupo"/>
          <p:cNvGrpSpPr/>
          <p:nvPr/>
        </p:nvGrpSpPr>
        <p:grpSpPr>
          <a:xfrm>
            <a:off x="395537" y="1340710"/>
            <a:ext cx="6840760" cy="4654156"/>
            <a:chOff x="395537" y="1340710"/>
            <a:chExt cx="6840760" cy="4654156"/>
          </a:xfrm>
        </p:grpSpPr>
        <p:graphicFrame>
          <p:nvGraphicFramePr>
            <p:cNvPr id="2" name="4 Gráfico"/>
            <p:cNvGraphicFramePr/>
            <p:nvPr/>
          </p:nvGraphicFramePr>
          <p:xfrm>
            <a:off x="395537" y="1556792"/>
            <a:ext cx="6840760" cy="4085084"/>
          </p:xfrm>
          <a:graphic>
            <a:graphicData uri="http://schemas.openxmlformats.org/drawingml/2006/chart">
              <c:chart xmlns:c="http://schemas.openxmlformats.org/drawingml/2006/chart" xmlns:r="http://schemas.openxmlformats.org/officeDocument/2006/relationships" r:id="rId2"/>
            </a:graphicData>
          </a:graphic>
        </p:graphicFrame>
        <p:sp>
          <p:nvSpPr>
            <p:cNvPr id="3" name="2 Rectángulo"/>
            <p:cNvSpPr/>
            <p:nvPr/>
          </p:nvSpPr>
          <p:spPr>
            <a:xfrm>
              <a:off x="6732300" y="1700760"/>
              <a:ext cx="216030" cy="3384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14" name="13 Conector recto"/>
            <p:cNvCxnSpPr/>
            <p:nvPr/>
          </p:nvCxnSpPr>
          <p:spPr>
            <a:xfrm>
              <a:off x="467544" y="5661248"/>
              <a:ext cx="669674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467544" y="5373216"/>
              <a:ext cx="669674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467544" y="5733256"/>
              <a:ext cx="1152128" cy="261610"/>
            </a:xfrm>
            <a:prstGeom prst="rect">
              <a:avLst/>
            </a:prstGeom>
            <a:noFill/>
          </p:spPr>
          <p:txBody>
            <a:bodyPr wrap="square" rtlCol="0">
              <a:spAutoFit/>
            </a:bodyPr>
            <a:lstStyle/>
            <a:p>
              <a:r>
                <a:rPr lang="es-PE" sz="1050" dirty="0" smtClean="0"/>
                <a:t>FUENTE: </a:t>
              </a:r>
              <a:r>
                <a:rPr lang="es-PE" sz="1050" b="1" dirty="0" smtClean="0"/>
                <a:t>SUNAT</a:t>
              </a:r>
            </a:p>
          </p:txBody>
        </p:sp>
        <p:sp>
          <p:nvSpPr>
            <p:cNvPr id="17" name="16 CuadroTexto"/>
            <p:cNvSpPr txBox="1"/>
            <p:nvPr/>
          </p:nvSpPr>
          <p:spPr>
            <a:xfrm>
              <a:off x="1043608" y="1484784"/>
              <a:ext cx="1368152" cy="830997"/>
            </a:xfrm>
            <a:prstGeom prst="rect">
              <a:avLst/>
            </a:prstGeom>
            <a:noFill/>
          </p:spPr>
          <p:txBody>
            <a:bodyPr wrap="square" rtlCol="0">
              <a:spAutoFit/>
            </a:bodyPr>
            <a:lstStyle/>
            <a:p>
              <a:pPr algn="ctr"/>
              <a:r>
                <a:rPr lang="es-PE" sz="800" dirty="0" smtClean="0"/>
                <a:t>Un crecimiento exportador que continua extendiéndose no solo por cotizaciones sino por acceso a mayores mercados</a:t>
              </a:r>
            </a:p>
            <a:p>
              <a:pPr algn="ctr"/>
              <a:endParaRPr lang="es-PE" sz="800" dirty="0"/>
            </a:p>
          </p:txBody>
        </p:sp>
        <p:sp>
          <p:nvSpPr>
            <p:cNvPr id="19" name="18 Triángulo isósceles"/>
            <p:cNvSpPr/>
            <p:nvPr/>
          </p:nvSpPr>
          <p:spPr>
            <a:xfrm rot="10800000">
              <a:off x="1187624" y="2204864"/>
              <a:ext cx="1080120" cy="14401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21" name="20 Conector recto de flecha"/>
            <p:cNvCxnSpPr/>
            <p:nvPr/>
          </p:nvCxnSpPr>
          <p:spPr>
            <a:xfrm>
              <a:off x="1115616" y="2492896"/>
              <a:ext cx="0" cy="1512168"/>
            </a:xfrm>
            <a:prstGeom prst="straightConnector1">
              <a:avLst/>
            </a:prstGeom>
            <a:ln cap="rnd">
              <a:headEnd type="none"/>
              <a:tailEnd type="oval"/>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2627784" y="1844824"/>
              <a:ext cx="3456384" cy="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6588280" y="1340710"/>
              <a:ext cx="504056" cy="261610"/>
            </a:xfrm>
            <a:prstGeom prst="rect">
              <a:avLst/>
            </a:prstGeom>
            <a:noFill/>
          </p:spPr>
          <p:txBody>
            <a:bodyPr wrap="square" rtlCol="0">
              <a:spAutoFit/>
            </a:bodyPr>
            <a:lstStyle/>
            <a:p>
              <a:r>
                <a:rPr lang="es-PE" sz="1100" b="1" dirty="0" smtClean="0"/>
                <a:t>45.7</a:t>
              </a:r>
              <a:endParaRPr lang="es-PE" sz="1050" b="1" dirty="0"/>
            </a:p>
          </p:txBody>
        </p:sp>
      </p:grpSp>
      <p:sp>
        <p:nvSpPr>
          <p:cNvPr id="36" name="35 CuadroTexto"/>
          <p:cNvSpPr txBox="1"/>
          <p:nvPr/>
        </p:nvSpPr>
        <p:spPr>
          <a:xfrm>
            <a:off x="7524328" y="2276872"/>
            <a:ext cx="1512292" cy="1969770"/>
          </a:xfrm>
          <a:prstGeom prst="rect">
            <a:avLst/>
          </a:prstGeom>
          <a:noFill/>
        </p:spPr>
        <p:txBody>
          <a:bodyPr wrap="square" rtlCol="0">
            <a:spAutoFit/>
          </a:bodyPr>
          <a:lstStyle/>
          <a:p>
            <a:r>
              <a:rPr lang="es-PE" sz="2800" b="1" dirty="0" smtClean="0"/>
              <a:t>2,577</a:t>
            </a:r>
          </a:p>
          <a:p>
            <a:r>
              <a:rPr lang="es-PE" sz="2800" b="1" dirty="0"/>
              <a:t>m</a:t>
            </a:r>
            <a:r>
              <a:rPr lang="es-PE" sz="2800" b="1" dirty="0" smtClean="0"/>
              <a:t>illones</a:t>
            </a:r>
          </a:p>
          <a:p>
            <a:r>
              <a:rPr lang="es-PE" sz="1100" dirty="0" smtClean="0"/>
              <a:t>de personas en el mundo consumen productos peruanos gracias a la implementación de los acuerdos comerciales.</a:t>
            </a:r>
            <a:endParaRPr lang="es-PE" sz="1100" dirty="0"/>
          </a:p>
        </p:txBody>
      </p:sp>
      <p:cxnSp>
        <p:nvCxnSpPr>
          <p:cNvPr id="44" name="43 Conector recto"/>
          <p:cNvCxnSpPr/>
          <p:nvPr/>
        </p:nvCxnSpPr>
        <p:spPr>
          <a:xfrm>
            <a:off x="7452320" y="2348880"/>
            <a:ext cx="80" cy="1944240"/>
          </a:xfrm>
          <a:prstGeom prst="line">
            <a:avLst/>
          </a:prstGeom>
          <a:ln w="19050" cmpd="thinThick">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0" y="6381410"/>
            <a:ext cx="755470" cy="288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19 Rectángulo"/>
          <p:cNvSpPr/>
          <p:nvPr/>
        </p:nvSpPr>
        <p:spPr>
          <a:xfrm>
            <a:off x="827480" y="6381410"/>
            <a:ext cx="8316520" cy="288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800" b="1" dirty="0" smtClean="0">
                <a:solidFill>
                  <a:schemeClr val="accent2"/>
                </a:solidFill>
                <a:latin typeface="Candara" pitchFamily="34" charset="0"/>
              </a:rPr>
              <a:t>CORREDORES ECONÓMICOS…BASE DEL TRANSPORTE MULTIMODAL</a:t>
            </a:r>
            <a:endParaRPr lang="es-ES" sz="2800" dirty="0">
              <a:solidFill>
                <a:schemeClr val="accent2"/>
              </a:solidFill>
              <a:latin typeface="Candara" pitchFamily="34" charset="0"/>
            </a:endParaRPr>
          </a:p>
        </p:txBody>
      </p:sp>
      <p:pic>
        <p:nvPicPr>
          <p:cNvPr id="47106" name="Picture 2"/>
          <p:cNvPicPr>
            <a:picLocks noGrp="1" noChangeAspect="1" noChangeArrowheads="1"/>
          </p:cNvPicPr>
          <p:nvPr>
            <p:ph sz="quarter" idx="1"/>
          </p:nvPr>
        </p:nvPicPr>
        <p:blipFill>
          <a:blip r:embed="rId2" cstate="print"/>
          <a:stretch>
            <a:fillRect/>
          </a:stretch>
        </p:blipFill>
        <p:spPr bwMode="auto">
          <a:xfrm>
            <a:off x="971599" y="1628800"/>
            <a:ext cx="7555481" cy="4824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Autofit/>
          </a:bodyPr>
          <a:lstStyle/>
          <a:p>
            <a:pPr lvl="1" algn="l" rtl="0">
              <a:spcBef>
                <a:spcPct val="0"/>
              </a:spcBef>
            </a:pPr>
            <a:r>
              <a:rPr lang="es-ES" sz="2800" b="1" dirty="0" smtClean="0">
                <a:solidFill>
                  <a:schemeClr val="bg1"/>
                </a:solidFill>
                <a:latin typeface="Candara" pitchFamily="34" charset="0"/>
                <a:ea typeface="Verdana" pitchFamily="34" charset="0"/>
                <a:cs typeface="Calibri" pitchFamily="34" charset="0"/>
              </a:rPr>
              <a:t>EXPERIENCIA DEL DESARROLLO HIDROVIARIO EN BRASIL</a:t>
            </a:r>
            <a:endParaRPr lang="es-PE" sz="2400" dirty="0">
              <a:solidFill>
                <a:schemeClr val="bg1"/>
              </a:solidFill>
              <a:latin typeface="Candara" pitchFamily="34" charset="0"/>
              <a:cs typeface="Calibri" pitchFamily="34" charset="0"/>
            </a:endParaRPr>
          </a:p>
        </p:txBody>
      </p:sp>
      <p:sp>
        <p:nvSpPr>
          <p:cNvPr id="116744" name="AutoShape 8" descr="data:image/jpeg;base64,/9j/4AAQSkZJRgABAQAAAQABAAD/2wCEAAkGBhQQERUUEhQVFRUVFRcUFxcYFBcXFBYUFBQVFBUVFRUXHCYeGBkjGRQVHy8gIycpLCwsFR4xNTAqNSYrLCkBCQoKDgwOFw8PGikkHyQpLC0pKSkpKikqKSosLiosLCwsKSkvKSwpKSksKiwsLSkpKiksLCwsLCkpKSkpLCwsKf/AABEIALgBEgMBIgACEQEDEQH/xAAbAAACAwEBAQAAAAAAAAAAAAAAAQIDBAUGB//EAD0QAAEDAgQCBggFBAEFAQAAAAEAAhEDIQQSMUFRYQUTInGBkQYyUpKhsdHwFEJyweEVI2LxohaCg5OyM//EABoBAAMBAQEBAAAAAAAAAAAAAAABAgMEBQb/xAAxEQACAgECBQIDBwUBAAAAAAAAAQIRAxIhBBMxQVEiYVJxgRQykdHh8PEFM6GxwRX/2gAMAwEAAhEDEQA/ANzK0sbZvqt/I3gOSqc2dQPIfROl6rf0t+QUl6qSR5bbKepHst90JdS32W+Q+iuRCokq6lvst8gjqW+y33QrIThAFXUt9lvuhHUt9lvuhWQiEAVdSPZb7o+iYoj2W+6FYhAWRFBvst90fRTFFvst90IlPMkOw6pvst90fRHVt9lvuj6IzIzJUOw6tvst90fRIsb7LfdH0RmRKKCw6tvst90fRGRvst90fRKUSigslkb7LfdH0Tyt9lvuj6KMozJUPUTyt9lvuj6Iyt9lvuj6KGZLMlpDUWZW+y33R9EZG+y33Qq86M6NI9RM02+y33QommPZb7o+iWdGdGkLGabfZb7o+iXVt9lvuhGZLMigsRpN9lvuj6JGk32W+6PopZkpRQWVmk32W+6Poomk32W+6FZKRTCyo0h7I90KPVD2W+Q+itKUJiBtIeyPIJqbQhAFlL1W/pb8gpKVJnZb+lvyCl1aLJorSVnVo6tOxUVIVnVo6tFiISiVPq0ZEWBWhWZEsiYEFLNaIRkRlSAihSypZUwIoUsqIQBBClCMqQEUlPKjKgZBCnCIQBWmpwgBAEEKaErGQQppJWOiMJKSEWOiCFJIosKIFJSSQBY1CbdEIA00j2W/pb8gpysNLFOyt7I9Ufm5Dkp/iz7I97+FlqQ6ZrlErL+LPD4/wn+L5fH+E9SCmaJRKz/iuSPxfIp6oipmhErBX6ZYww6x8/NXNxk7fFLmR8hpfg0IJWf8Vy+P8I/FH2fj/COZHyGll6So/F8h738JuxX+P/Ifujmw8hokXQlCp/GDh/yaqqvSYbqD5hTLiMcerGscn2NcJQso6TaRMW7wPmqj02y9jbgl9ox/Eg5cvBvhKFgHTTCND5hT/qreB+H1R9ox/ELly8GtELH/AFVnP4fVSPSDdLzrEXVc/H8SDly8GpJZf6i3mk/pFgMGR9jnzRzsfxINEvBrSWV3SDQYMg/txTbjmnSfh9U+bC6tBol4NMpLMcaOB+H1T/FjcEeCeuPkNLL5RKo/Fjn5JHGDg7yKWuPkdMvlErMccODvdKiekBwPknqXkKZqlIrL/UG8/JH9RZz8k7QUaUoWZ3SLVD+pt+yiwOg0IWRvSbY/lCLApo4kloIdTNmg9l1pb3clLrQ78zfBr/2CswmDOQSdgb3JtyAV7cHxcfgvn1w2WXRHY5oyHEbTP/a790fiJGh8AfqtowjdxPeVMUGj8oW64HJ3aJ5iOea59k+9/Kk974gN+LvCbLoNaBoB5JuM6rVcD5YuacHF0A5x6yxtpMkZb2810qGGJaMp7O2gt4K6rhmuuRop0awJy2tbugHhBIsh8NDGrm3RrjUsr0xE3CHcqQwgC106BeRdgB/UPql0z0VVotBY7Np+VuU6/nzEg6cN1eKGGckox/Fjy4JY03ORjfggTN9I4hTbh2jZY6vST5GYBlyJLXQYAJvPNbcIC4EuLeUb+ZXS8WPH95JHPGM5/c3JZRwC4GKq9sty3zXJFrO7uXwXfFM8CuJ0lhKhcXZtJ7PjY6X/AIXFxmlpaf8ABpCEo7yTCpRLhbTXbXUEc1motNybW8RO32SrcOx3GATG+m/eVTiaTg7/ABO/hFgSvK1PobEGVIzSNIuR2rkaHQRZV1BlBIzNgGeEAgWm1wCQNe6VbTZaWzAtcRcHY7+Sz4jo7rWOl5nskAk7jQbECb6K4sEizD1Q85oluXeILZtE7iL8OKeJr5S4jdp1sQACbTqIE8bWUHYAMaGhxuI2g87R8FpFKmCQbnTURe9wbH/aHOvkFGdtQmCDItIuDe24nf5KWJxuVxJIG8ixgTDRwEgA+S0ijciBMQJO35QQRIHNKt0WZOdrSS2IDhGU5j+UzeZvGg4JqaArdXa6HOcLgHumLk7xYeKC/QzG8OLGh02kCZ4xOuysGCIEQA0bHtW+4WptQaEC1yTvz01up1opLyc6lUcMpvfV2znBonWxgW/2FccSXCHF0XG22sjXwVn4doJLRGug3MSe82nuVYDG6iTxI1naBbZPWn0FpRdRccvrT4A+E9yuGGe4SLjll/YrKcXb689NVfQxrWiBmvw0HAwjXLsDXgl+FfOnwapHCPGw91U1umcupufD4bX+Sz0OkXNJa55nSHC0iZjXh3KtUyTUMM/hPgVS5jhqHDwKuweJIzEyZMQYEQZJ3nvWp72W75sBY8eaTzNDOac3ByhnPEp9I1w53ZkEWuLEjuW9jW5RMAm57Lh8vkq5rSFsYhVPFC6YdT/w93+EJ85itGikey39I+QUpTpAZW/pb8ggr3NZhpCUJEpSjUw0olKAkmFLkylFFtKrlNgJ4m/wlRaxgrNknK7tEH8uYRZ+4zGO8d6TasaWQ5oeC1xiZLX7scd+46H4XAXJlcludWKun1DpekaNV7G5oZo4iJBAcCDpyK59PG/58b5oGyDi6gc8Pk2y6ktbEARP5SAO1vZa2YAV2CY4xGkrbhYyvVDojn4xQl/ck7fhfwcluetiQxlQta4xOY5W9gyTB0n5rvN9DnkA06zH5dQx2R/qkAjN2dYsYmNVzsVgup0AEmZAgmBa+4VVHpKo14yuIuLiAbrt5XOan0asw5zwp41uml++5Do38Uaz6RMPYCSxzg31QHEcCYMjit2H6VzAZzqNDpfn/CliK9DFmHgsqgNmu1pcxzsgkVAIykGRLeGhWTF9D1KABIzU7DrG9pnnseToKIyx3eRJMU4ZZLTjba+ZsqdW7VhIO7ak/AhWU+h6eXsGBwe0jyIkLzzcQcwIMSdjbVasPXrimamVxZmLS5oIAgAmSNPWGo3XnQhHO3cUj08+LkJW9V+f0Ndfo17dLjxiO8BVUuh+tkgCwLnHrGgNEgdoEggS8eJhbOisQ6u4gNrPAafULJDsstHadpMLqYTofEuD81B3qH1nU5JzMMetwB8lMuCxrvRzrIvH/Tyj2ZbMAsYnuF8p8R8FnqUHESI3vodB2tJ4jmvaYz0ecWMaaIlpdPaDbkkWLTqQB+8LnVPREimHtbVFRzjM1WVA1gywA0mZJnebLhnwsodHZrGKl0Z5bMbhpiLSDaY5X1Oh5LbgcVDXdkuBHZJmBxLSCJPMytWK6NLRlqMMGLFpBMGRfvvZY3YO+YGIiWm9hFh5LmZD2Let42j/AC/dMvBiIn5na/HRZXu2DfnAJvdQw7nNJBbF8sRBM6b8eKIwbLRpdUAi/wADcTBj74oLwNZPj8THes+HqNrOiYdmykna4bbiSYHiO9c/FdKBzwNGgmwdIgaE6XP7laKDJbo6NaoRexGwaIM83cPBV0WAmJE27IPqmeWs6LNUxmb1ZdxhwiDzFp5KFHAB5lrgIcRD3hr4A1HESYTSpbitnUfhqdz2YBBNwROnqjn32SxdZuQngJdHa00E+GiwsfUENcQ0n8pIOUC+ad51kcRqrfxQEjNLiTuIsY0tvbQ7+MNMCQxWaCLZhY6jxjQ/VMZg6RlGmXsgzxnbeyyNxpgg5QJy9nRtrA8Dp5KynVeNCWjKNbgg7nbxVuIjdSqOIBcNJBBjTSfjNlL+rsaT2BM6mZEiVmq1IOtuYuI4ka3WWrSFSSyQZ1mMx75jx+aSj5GnR6BvS1OPVd5lC8+3oupHrtHLM23JNFR8lameupeq39I+QTKVI9lv6R8gmSvZtmVISJSRKQ6BEIlCdhQ4ThJMKJblR2ZNlYUnQ4l1J9nyLtJ0cIuQJMjcE7wpYZjqLspMlrWHMPVOdoeC07gie9UVWyEsDWbLKNUw0PDqTzbKbzTc7Zjg519i47FyzxS5UrX19/1DPj50a79mdqriRUblqNBm+/mL6rjv6A7WYVCLyIaDHCTPLVaS12Qio3K4B7SDuWRmgG8dpvvBZadXXhe1tDKxlxc4ylobo9LFwWOUIuSTdL8To9EdB4ef7lV4cd5aGfx4rtjoPqu1SrZgRs5txwjRwXjhHAacN8sad69zgrMZ+lvyCvFxGTKtLZhxHC48DUorqeZx3o/hqvaaRRfNyyDTJ3z0pgd7I7iuNj+h62HY4iXUniOtpuLqTmk6Oj1ZgWcNrLv4p39x36nf/RKl0B08H1n0fUfTm8+s0EAzbmLGxlPBxElJqRPEYFpTieN6PwX94lwdly2MEX7P5tt1tqdGONUPdUc6jGUs6xxq59cwZu0CPzC+y7HSHRWIY1wcGuaLtLSRfgbdkTGv8LnYcVLyCDAidTYSQQTabTyXLxmXK3qraj1v6dh4etN+q9vl8jWyngG0Hsc+kXPJh1Sl/cZOWA3s5rZTofzlZjhejsjQ6u2bmOrfEkMkjszPZjVF3i8Hv4Wsd1HF4Brgx1Vo/tHODo1rtc0z81z/AGyMlvE6l/TckJXGe3X97eDJ0bhKFFmRuIbWdJMmhVYTOg9UiwHELWKWxsfrcWjmo4bGtrNlhFiZsAfzC8XEm99V26rBVo03BwdVHYcGxmLROUloNrBbxyY5/eVex5PEcDki01un37HmsTWLZAbqfPX6rlYjDvqVGus0QAbxEHNeJ4ALuVqjSdvuD+65+MxbWGHNJESCBYmYi8DnMwt4wS6HA01scvCYOqHPc+Ie0gQJdOYOBA72pDoL/ICxgak2tP79y6FSk6QAQBpoDaf9+acHNJaTzaQJi9wQuabyXsS0ebe4sOU9/ZBvvrwtqtYxl+3pFrdq8aC0X8lux+BFV0ukQIAnQfsngsI2nOpJETN1u0nG31FoNOFxkjNUp5rw3QPa0xmNzA056bLZRwzXXAzMANyYdz1HO2oXHxQcXCDYm8m8b/fctuExBpB0uzAMcWt8W5RMa635rncCoKnuXYrB09ImIPqmSTYQYubeYXJx+LyODQ9zbaEyAMoAd3n912qdR9RjiQAcocIMzB0II752gKv/AKdDmkuygh1w6dALEnUcP2VqNOmVNX0MOFpukyWlwaQST2Ym0gHnE/JbcHgmXnLbcCPjOnCFVLWg9kTJFp00/Lt9VbiKhOl2jbKYjXYrOSlL2M0jWME32m+40/HdCqGGd7PwP0Qs+V7l37HVpeq39I+QUkqXqt/SPkEyvZszoihBSlFhQ0/vRRlCAJeafmoKQHJJjGqa9EEEEfxzV0JFQyrKKOLDx1dYlr2NIp1QbhpgFjmn1xAAB1AEXgRkc5jYJr1Cd4YQ0iAQ67R8gtdfo4PuTvtHxJXExPo69ziRiaoGwhnlMLF6e5tGUl0Zr/Hhn/51Ks8RPwuFr/rjyyesr9Z7WYhoOaZyB8G0iDx5BcU+i53xFf3mj5BRPomJvWrn/wAn8IXLTtIUnOXU2txBJzPNR0n2iL/+wrfhntLSWB5cARAJdVykgkEDtOaYBsTEbLn4L0UYwB8VK5D2k03VCQRPaB01Ft9dDt2K/o9QDW1KdMDM7s5crQBeCHNEg24gyb6QlNxpmuHU5pbfXoYqfT2KoPzMc7JJ7NQEg98gZTJPCeJXYb0zhcSYxNI0Kg0eJDb7h7bt13G+qy9c4WqA1Be+lZo0M7P+Z4qI6OZUuyHMkTBgsOYXcw+radI8VEJalcHfszryxUHpzQrxKJq6QwGHwjRU68NDoIcKrnlzZbpTLiTpqyVT0bjMJUeWgNNRziWuFNwAEXu/TQjxXL/6dbnm2UmZ32gAi1yupg+jG9c2KYEtdLgYi0i2l5On+nDPByUaFn4TJCDnbf5b7v2NPpTh8LgBQrOoNc11MMIDGXLjYkOEbarhUPTHDznpYbIOMtaXZZ3YAdV3PTr0cFPD0jme/MWGCXGCJIi/EBeXb1f4fq8pBpm3YeQJOY9qCLgmbrTJlUJqKV/QxwcMsmJyckvm+/8ABtp+kFGqWsGGOaMsitl2mfVI/IRuvZ+joomi4Oyy2kRBN5gAiYErwFAlzHsY1+dzmkEUyIGaSScoDYBdrC+h9C9A0n0KmdubJTAaTrpqrxz1N2qMc2FY0mmn5o8iaKQoBOnUnbh8yB8la3kQsdO5m9tjFiMLO/34LL1C6lRnP4KDWDme4JMEc3qboOH9buj5c+S6opHn5pdRrb4hJWM5NOmRMcD8RB+atqYioG2cY4fBaXUo+woPpAjdJ+4Uc7F49rSGlp75AJkmxJ12UMN0xJyyG3tzHEkaLTiMIDqJ7wsB6M7QIkXGmlirSj3IcWbKuPaHEZhYkau2KFzK3RGZzjmNyTqNzKEvQOj21N3Zb+kfIIJVdL1W3/KPkFOV1GYie5BKJSBTsASUkQlYUF0QiEIsdDlMFRlMBSwRMhVgBTS8PgsmjVMinlThNKh2WYWuWkECSNP9K3Dh9EOLYrMeXl9F0SM1iaVrG5kb89Fma+E2ViD9P2SugqzQMI2qwupEOa0QWTFVhENiTpebOsYsRosNXDkOzBxa5oHab2ajZEgPHdxWh9APqNqU3dXVt2pzNdFgHA248u0Zlb6OJpVWziGdRWacuaIputADHaAb5Xdm0rKeGMvVHZndg46eNaMi1R9zht6RaAOtzUml2U1KTRkJDgJdSIIbJES2L7Fd3ozo5rctRlZ9QWaDLSw5heWtaLjl5LlY3owsY+SBPZLwLT60vbfqzO+hlZqWHfSealBxp9ppcNWEFkERoe0Af+5aaoxdyW5lWWfphLZ++2/Zrse26YLcTTpNMtDQLzrkdBAOnnx0Uf6czKW5BlMghoix1lum+0Lg0PSNthWHVOu0PF6bi7jwuN5Hcg9MtB7b8MGgQC2qHXykCW8d+/ula+ia1x/E5ZQyY5OEl9DsM6HpMBy5QIAM8BPrB1xqdVswuLa2m9rXNIcAOyZ04QvKM6doNJGdsFoADaTpntEx2dxz2Sb6ZUcOHE9eWlzSOyAGyA0y4um5CIzaXqCWN29J2PwNLIBksNw12x4gcVz8T0JaWEwCbOA56GZ3XPHp/ScBTZTc97iMv9wTuSMozfYUqvTtR2YBtNli4tdTe5zBY9pwc0Xm1vkqlOC6ihhyS6f7K69B9Iw5pFzexbAJ3HgoU8TJiTvsItHGOKof6R1w4uysIbAIDSLFwtJde41AN/htqVJM5GNMm4cZ7RvaAFPpe6YShODqSIlo3kp5eAA8kT9wCkR9wpERLfuFWaE/6Vh+7FBd9yEqAzVMPyVJp8vgVsLu74KLnD7KlopMyilyH34IW5rW/f8AtCmhk6Tuy39I+QUpVdMdlv6R8gpSV1mI0Eok8EF5SsAgpI6wI6xFsYwmoynlSbBIedElCMwSsdDRCC5AISZSJQhQLk5SBjlRzxcH+EKMKWikMVSHAjvHnZXdJ1fxDA1xjLvqTx18VjiN+7bwUswMm48P3Wd0aNJl/wDWzhXNpVQK1JoIa5pc17RFhmvbbKfCF0q2AZUDquHeH0y2Yk5S5rQMrhc0na9mINu9cKq0On717lgw+Kq4V/WU3w2JcDo4XJD2aPF4AjgrTUtmSnKDUonXykyMpEWcx4uJkjkRYwbi2qrw/otTqUnta3KHF5Mugy8ODgM36j3Lp4LpOjj2tYW9XUJzR2g0EAiaVTVuunI6rdSwbqbQ10nWLCSIbBtY6nZc/wBncZel7eD1P/QjPG9cVqqr9jzzvR2mJOSBnFQy46hj22AvADjZY+m+jQ+h1bCxgz0zLicp7Ua3MmwHMjRdqt0LUdUzdsNEQBWe1pjWWN5878l1ejehXNDXlrnvAguuQYAbYDs27vknkxzTjJNvfoYw4rHonFxSbVJrsfP/AEb9HHMxLKlmtYwuOZwJl9J7cgjcEzqtfSnSmt9Rl+Ok2k2428F7/EYJ5aWxLHAtLRTixEEFoGkWXFq+i+GpvzOdRDm9nK6o0ZSJEFht58QrrmSUp7e37owxZ3hg4RV33/L8zy/R2H7Jc4tym5uI9ZoAnhbXebrrvDmNBqMLSTbgRAJIIsddl2KfRdGxHV3gzB2iNAbaLpCrTYYa9xkSf7LiCSOJEcp8d1pHHpbbd2Rmz8xRilVHmACROw/cwFHMu7U6Ma4PywHOA19WQ5pkRcb8RfSy5WN6Lq0fXYQPaglvmQIPfCqqObqZpSjn8krpkoAR+7qJ+/uyl96KJHd5IAkByHkUKTW2/hCVDsjTccot+UfIKQqKFIdlv6R8gpQtdiCQemHqBYkClsMtlBaq4TA8UhjIShSTBRYUJrU0ohHWJASQCoGojMgZYHozKoJpBuTlJyQMJyEhlb1FoNzy8P4U3qJCho0TKzb/AEo5VblQWKaHZlZhy15dT9Y9n3rWGx4Fb+i/TRzD1WIDnFpyWg1mnebw5oJaDPgYCpHHh9hRr0RUpkHXMDMkOg6wR3X8FcZV1IlHweip+klAgAvc0uMEZXTaCC7LIA0PGduNOI6XwxF6lR0GMozgEuMjVwEdknSBJ4rzR6FrEkl2Rrge2YLnE2kNIlpib25Lot9AqjmBzazCYBynNl10zTIELRNMiqLa3pfh2+pRc6CQJc0aRMAAmIOsrFifTVxDuqYymSZD2gueDGZxANteU3V7/QOoSZdSaIFsrnacJsLrbgvQZhALq9QOm4axjBEaC0zbUqrRO5zHemleJ7NhABptmLDRwPfCx1fSnFmDnIj2WtbbgZGlxc8PP1T/AEGY4S59R5FhL8o7rN15qeF9EMOz16En/JzneMTCSaQ3bPE4r0urscA+pVm8tFo1ABvIGhkKfR1fEY52VrnPAPaDi5zADsZML6APRug0l7aNObagHTm4SujSoBoGUBu8AAT4BGpBueJrYN1Mw9pBH3ruqy2F7+rhw4ceR0XPf0WwTYjuNu9SB44pLu4v0fdGYFruMABw773XNqdFvaYi/O3zsgChv3ohaG9H1PYd5FNAGKlU7In2R8gp5lXSHZb+kfIKRKoCXWJZ+ajmSNTikBYCjrFUX/cIlMCwuSlQlNIZZKi5IFQLkAXKOZRgpQkFky5ASRKLHRIBJphAKiSlYEi4ymD98OSi66TXclJRMiygXeKln4oDgOaQyMHuUYV2XefD72US2Eh2dGnjy4DNv+1oI2XX6Lxob6xnw8pIXl1rwmNyHvjlBHDbzVIho9p1mYEMO2oE+BCzCvEMLrkwe/wVWDxpeNjO8bcwJj+UVadTVpEcI0jYblNoVjLdw1xJ4mAI7iipjS6GyO7c34/sswxZImdNRBbEcCo/jzOfWPyht77j+eKVAb2AbkfQ8JCbKYsZLdo1CzU8UXjMb3geeh581M4uO+dI/f8AZFjNzH5RfUd+/JSLw8WPKFnFchhIFxty3/ZRYYEwRM8+fDVDYqK+rI1k8j8+9ZKtcixbIgyINrbReZ8Pmt/4sEEDUahZMZRzEdo2sRPlaI+KuyaEzGuAF4txH7hNVjBs5jz+iErQjyNI9lvcPkFLKhCtjGGojkhCVjoaEISGJSlJCADKk9CEh0AfCbxKSE2qEtxjxShCEhkkikhADCiJ4W4poSGPLyUhOwQhSMHNIMGRySjjKEIACO9Nx5R5pIQBpwtVwsPvlPNdTB4twMEkTpY6633H+00KkSzabAl7ddYaY1BkmLd/NVOyzNNobrrLdd9/khCuWxKE+ucpysaNDtlMjlvKrZjXR6nk6R5TZCFPUZqo4oiwkc4P2FNvSJBk68LweYItKEIewjZVIcNI7xxvPisz6BNiMw8/IhCFVCs1twwjR3kPqmhCqkTZ/9k="/>
          <p:cNvSpPr>
            <a:spLocks noChangeAspect="1" noChangeArrowheads="1"/>
          </p:cNvSpPr>
          <p:nvPr/>
        </p:nvSpPr>
        <p:spPr bwMode="auto">
          <a:xfrm>
            <a:off x="63500" y="-641350"/>
            <a:ext cx="1971675" cy="1323975"/>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16746" name="AutoShape 10" descr="data:image/jpeg;base64,/9j/4AAQSkZJRgABAQAAAQABAAD/2wCEAAkGBhQQERUUEhQVFRUVFRcUFxcYFBcXFBYUFBQVFBUVFRUXHCYeGBkjGRQVHy8gIycpLCwsFR4xNTAqNSYrLCkBCQoKDgwOFw8PGikkHyQpLC0pKSkpKikqKSosLiosLCwsKSkvKSwpKSksKiwsLSkpKiksLCwsLCkpKSkpLCwsKf/AABEIALgBEgMBIgACEQEDEQH/xAAbAAACAwEBAQAAAAAAAAAAAAAAAQIDBAUGB//EAD0QAAEDAgQCBggFBAEFAQAAAAEAAhEDIQQSMUFRYQUTInGBkQYyUpKhsdHwFEJyweEVI2LxohaCg5OyM//EABoBAAMBAQEBAAAAAAAAAAAAAAABAgMEBQb/xAAxEQACAgECBQIDBwUBAAAAAAAAAQIRAxIhBBMxQVEiYVJxgRQykdHh8PEFM6GxwRX/2gAMAwEAAhEDEQA/ANzK0sbZvqt/I3gOSqc2dQPIfROl6rf0t+QUl6qSR5bbKepHst90JdS32W+Q+iuRCokq6lvst8gjqW+y33QrIThAFXUt9lvuhHUt9lvuhWQiEAVdSPZb7o+iYoj2W+6FYhAWRFBvst90fRTFFvst90IlPMkOw6pvst90fRHVt9lvuj6IzIzJUOw6tvst90fRIsb7LfdH0RmRKKCw6tvst90fRGRvst90fRKUSigslkb7LfdH0Tyt9lvuj6KMozJUPUTyt9lvuj6Iyt9lvuj6KGZLMlpDUWZW+y33R9EZG+y33Qq86M6NI9RM02+y33QommPZb7o+iWdGdGkLGabfZb7o+iXVt9lvuhGZLMigsRpN9lvuj6JGk32W+6PopZkpRQWVmk32W+6Poomk32W+6FZKRTCyo0h7I90KPVD2W+Q+itKUJiBtIeyPIJqbQhAFlL1W/pb8gpKVJnZb+lvyCl1aLJorSVnVo6tOxUVIVnVo6tFiISiVPq0ZEWBWhWZEsiYEFLNaIRkRlSAihSypZUwIoUsqIQBBClCMqQEUlPKjKgZBCnCIQBWmpwgBAEEKaErGQQppJWOiMJKSEWOiCFJIosKIFJSSQBY1CbdEIA00j2W/pb8gpysNLFOyt7I9Ufm5Dkp/iz7I97+FlqQ6ZrlErL+LPD4/wn+L5fH+E9SCmaJRKz/iuSPxfIp6oipmhErBX6ZYww6x8/NXNxk7fFLmR8hpfg0IJWf8Vy+P8I/FH2fj/COZHyGll6So/F8h738JuxX+P/Ifujmw8hokXQlCp/GDh/yaqqvSYbqD5hTLiMcerGscn2NcJQso6TaRMW7wPmqj02y9jbgl9ox/Eg5cvBvhKFgHTTCND5hT/qreB+H1R9ox/ELly8GtELH/AFVnP4fVSPSDdLzrEXVc/H8SDly8GpJZf6i3mk/pFgMGR9jnzRzsfxINEvBrSWV3SDQYMg/txTbjmnSfh9U+bC6tBol4NMpLMcaOB+H1T/FjcEeCeuPkNLL5RKo/Fjn5JHGDg7yKWuPkdMvlErMccODvdKiekBwPknqXkKZqlIrL/UG8/JH9RZz8k7QUaUoWZ3SLVD+pt+yiwOg0IWRvSbY/lCLApo4kloIdTNmg9l1pb3clLrQ78zfBr/2CswmDOQSdgb3JtyAV7cHxcfgvn1w2WXRHY5oyHEbTP/a790fiJGh8AfqtowjdxPeVMUGj8oW64HJ3aJ5iOea59k+9/Kk974gN+LvCbLoNaBoB5JuM6rVcD5YuacHF0A5x6yxtpMkZb2810qGGJaMp7O2gt4K6rhmuuRop0awJy2tbugHhBIsh8NDGrm3RrjUsr0xE3CHcqQwgC106BeRdgB/UPql0z0VVotBY7Np+VuU6/nzEg6cN1eKGGckox/Fjy4JY03ORjfggTN9I4hTbh2jZY6vST5GYBlyJLXQYAJvPNbcIC4EuLeUb+ZXS8WPH95JHPGM5/c3JZRwC4GKq9sty3zXJFrO7uXwXfFM8CuJ0lhKhcXZtJ7PjY6X/AIXFxmlpaf8ABpCEo7yTCpRLhbTXbXUEc1motNybW8RO32SrcOx3GATG+m/eVTiaTg7/ABO/hFgSvK1PobEGVIzSNIuR2rkaHQRZV1BlBIzNgGeEAgWm1wCQNe6VbTZaWzAtcRcHY7+Sz4jo7rWOl5nskAk7jQbECb6K4sEizD1Q85oluXeILZtE7iL8OKeJr5S4jdp1sQACbTqIE8bWUHYAMaGhxuI2g87R8FpFKmCQbnTURe9wbH/aHOvkFGdtQmCDItIuDe24nf5KWJxuVxJIG8ixgTDRwEgA+S0ijciBMQJO35QQRIHNKt0WZOdrSS2IDhGU5j+UzeZvGg4JqaArdXa6HOcLgHumLk7xYeKC/QzG8OLGh02kCZ4xOuysGCIEQA0bHtW+4WptQaEC1yTvz01up1opLyc6lUcMpvfV2znBonWxgW/2FccSXCHF0XG22sjXwVn4doJLRGug3MSe82nuVYDG6iTxI1naBbZPWn0FpRdRccvrT4A+E9yuGGe4SLjll/YrKcXb689NVfQxrWiBmvw0HAwjXLsDXgl+FfOnwapHCPGw91U1umcupufD4bX+Sz0OkXNJa55nSHC0iZjXh3KtUyTUMM/hPgVS5jhqHDwKuweJIzEyZMQYEQZJ3nvWp72W75sBY8eaTzNDOac3ByhnPEp9I1w53ZkEWuLEjuW9jW5RMAm57Lh8vkq5rSFsYhVPFC6YdT/w93+EJ85itGikey39I+QUpTpAZW/pb8ggr3NZhpCUJEpSjUw0olKAkmFLkylFFtKrlNgJ4m/wlRaxgrNknK7tEH8uYRZ+4zGO8d6TasaWQ5oeC1xiZLX7scd+46H4XAXJlcludWKun1DpekaNV7G5oZo4iJBAcCDpyK59PG/58b5oGyDi6gc8Pk2y6ktbEARP5SAO1vZa2YAV2CY4xGkrbhYyvVDojn4xQl/ck7fhfwcluetiQxlQta4xOY5W9gyTB0n5rvN9DnkA06zH5dQx2R/qkAjN2dYsYmNVzsVgup0AEmZAgmBa+4VVHpKo14yuIuLiAbrt5XOan0asw5zwp41uml++5Do38Uaz6RMPYCSxzg31QHEcCYMjit2H6VzAZzqNDpfn/CliK9DFmHgsqgNmu1pcxzsgkVAIykGRLeGhWTF9D1KABIzU7DrG9pnnseToKIyx3eRJMU4ZZLTjba+ZsqdW7VhIO7ak/AhWU+h6eXsGBwe0jyIkLzzcQcwIMSdjbVasPXrimamVxZmLS5oIAgAmSNPWGo3XnQhHO3cUj08+LkJW9V+f0Ndfo17dLjxiO8BVUuh+tkgCwLnHrGgNEgdoEggS8eJhbOisQ6u4gNrPAafULJDsstHadpMLqYTofEuD81B3qH1nU5JzMMetwB8lMuCxrvRzrIvH/Tyj2ZbMAsYnuF8p8R8FnqUHESI3vodB2tJ4jmvaYz0ecWMaaIlpdPaDbkkWLTqQB+8LnVPREimHtbVFRzjM1WVA1gywA0mZJnebLhnwsodHZrGKl0Z5bMbhpiLSDaY5X1Oh5LbgcVDXdkuBHZJmBxLSCJPMytWK6NLRlqMMGLFpBMGRfvvZY3YO+YGIiWm9hFh5LmZD2Let42j/AC/dMvBiIn5na/HRZXu2DfnAJvdQw7nNJBbF8sRBM6b8eKIwbLRpdUAi/wADcTBj74oLwNZPj8THes+HqNrOiYdmykna4bbiSYHiO9c/FdKBzwNGgmwdIgaE6XP7laKDJbo6NaoRexGwaIM83cPBV0WAmJE27IPqmeWs6LNUxmb1ZdxhwiDzFp5KFHAB5lrgIcRD3hr4A1HESYTSpbitnUfhqdz2YBBNwROnqjn32SxdZuQngJdHa00E+GiwsfUENcQ0n8pIOUC+ad51kcRqrfxQEjNLiTuIsY0tvbQ7+MNMCQxWaCLZhY6jxjQ/VMZg6RlGmXsgzxnbeyyNxpgg5QJy9nRtrA8Dp5KynVeNCWjKNbgg7nbxVuIjdSqOIBcNJBBjTSfjNlL+rsaT2BM6mZEiVmq1IOtuYuI4ka3WWrSFSSyQZ1mMx75jx+aSj5GnR6BvS1OPVd5lC8+3oupHrtHLM23JNFR8lameupeq39I+QTKVI9lv6R8gmSvZtmVISJSRKQ6BEIlCdhQ4ThJMKJblR2ZNlYUnQ4l1J9nyLtJ0cIuQJMjcE7wpYZjqLspMlrWHMPVOdoeC07gie9UVWyEsDWbLKNUw0PDqTzbKbzTc7Zjg519i47FyzxS5UrX19/1DPj50a79mdqriRUblqNBm+/mL6rjv6A7WYVCLyIaDHCTPLVaS12Qio3K4B7SDuWRmgG8dpvvBZadXXhe1tDKxlxc4ylobo9LFwWOUIuSTdL8To9EdB4ef7lV4cd5aGfx4rtjoPqu1SrZgRs5txwjRwXjhHAacN8sad69zgrMZ+lvyCvFxGTKtLZhxHC48DUorqeZx3o/hqvaaRRfNyyDTJ3z0pgd7I7iuNj+h62HY4iXUniOtpuLqTmk6Oj1ZgWcNrLv4p39x36nf/RKl0B08H1n0fUfTm8+s0EAzbmLGxlPBxElJqRPEYFpTieN6PwX94lwdly2MEX7P5tt1tqdGONUPdUc6jGUs6xxq59cwZu0CPzC+y7HSHRWIY1wcGuaLtLSRfgbdkTGv8LnYcVLyCDAidTYSQQTabTyXLxmXK3qraj1v6dh4etN+q9vl8jWyngG0Hsc+kXPJh1Sl/cZOWA3s5rZTofzlZjhejsjQ6u2bmOrfEkMkjszPZjVF3i8Hv4Wsd1HF4Brgx1Vo/tHODo1rtc0z81z/AGyMlvE6l/TckJXGe3X97eDJ0bhKFFmRuIbWdJMmhVYTOg9UiwHELWKWxsfrcWjmo4bGtrNlhFiZsAfzC8XEm99V26rBVo03BwdVHYcGxmLROUloNrBbxyY5/eVex5PEcDki01un37HmsTWLZAbqfPX6rlYjDvqVGus0QAbxEHNeJ4ALuVqjSdvuD+65+MxbWGHNJESCBYmYi8DnMwt4wS6HA01scvCYOqHPc+Ie0gQJdOYOBA72pDoL/ICxgak2tP79y6FSk6QAQBpoDaf9+acHNJaTzaQJi9wQuabyXsS0ebe4sOU9/ZBvvrwtqtYxl+3pFrdq8aC0X8lux+BFV0ukQIAnQfsngsI2nOpJETN1u0nG31FoNOFxkjNUp5rw3QPa0xmNzA056bLZRwzXXAzMANyYdz1HO2oXHxQcXCDYm8m8b/fctuExBpB0uzAMcWt8W5RMa635rncCoKnuXYrB09ImIPqmSTYQYubeYXJx+LyODQ9zbaEyAMoAd3n912qdR9RjiQAcocIMzB0II752gKv/AKdDmkuygh1w6dALEnUcP2VqNOmVNX0MOFpukyWlwaQST2Ym0gHnE/JbcHgmXnLbcCPjOnCFVLWg9kTJFp00/Lt9VbiKhOl2jbKYjXYrOSlL2M0jWME32m+40/HdCqGGd7PwP0Qs+V7l37HVpeq39I+QUkqXqt/SPkEyvZszoihBSlFhQ0/vRRlCAJeafmoKQHJJjGqa9EEEEfxzV0JFQyrKKOLDx1dYlr2NIp1QbhpgFjmn1xAAB1AEXgRkc5jYJr1Cd4YQ0iAQ67R8gtdfo4PuTvtHxJXExPo69ziRiaoGwhnlMLF6e5tGUl0Zr/Hhn/51Ks8RPwuFr/rjyyesr9Z7WYhoOaZyB8G0iDx5BcU+i53xFf3mj5BRPomJvWrn/wAn8IXLTtIUnOXU2txBJzPNR0n2iL/+wrfhntLSWB5cARAJdVykgkEDtOaYBsTEbLn4L0UYwB8VK5D2k03VCQRPaB01Ft9dDt2K/o9QDW1KdMDM7s5crQBeCHNEg24gyb6QlNxpmuHU5pbfXoYqfT2KoPzMc7JJ7NQEg98gZTJPCeJXYb0zhcSYxNI0Kg0eJDb7h7bt13G+qy9c4WqA1Be+lZo0M7P+Z4qI6OZUuyHMkTBgsOYXcw+radI8VEJalcHfszryxUHpzQrxKJq6QwGHwjRU68NDoIcKrnlzZbpTLiTpqyVT0bjMJUeWgNNRziWuFNwAEXu/TQjxXL/6dbnm2UmZ32gAi1yupg+jG9c2KYEtdLgYi0i2l5On+nDPByUaFn4TJCDnbf5b7v2NPpTh8LgBQrOoNc11MMIDGXLjYkOEbarhUPTHDznpYbIOMtaXZZ3YAdV3PTr0cFPD0jme/MWGCXGCJIi/EBeXb1f4fq8pBpm3YeQJOY9qCLgmbrTJlUJqKV/QxwcMsmJyckvm+/8ABtp+kFGqWsGGOaMsitl2mfVI/IRuvZ+joomi4Oyy2kRBN5gAiYErwFAlzHsY1+dzmkEUyIGaSScoDYBdrC+h9C9A0n0KmdubJTAaTrpqrxz1N2qMc2FY0mmn5o8iaKQoBOnUnbh8yB8la3kQsdO5m9tjFiMLO/34LL1C6lRnP4KDWDme4JMEc3qboOH9buj5c+S6opHn5pdRrb4hJWM5NOmRMcD8RB+atqYioG2cY4fBaXUo+woPpAjdJ+4Uc7F49rSGlp75AJkmxJ12UMN0xJyyG3tzHEkaLTiMIDqJ7wsB6M7QIkXGmlirSj3IcWbKuPaHEZhYkau2KFzK3RGZzjmNyTqNzKEvQOj21N3Zb+kfIIJVdL1W3/KPkFOV1GYie5BKJSBTsASUkQlYUF0QiEIsdDlMFRlMBSwRMhVgBTS8PgsmjVMinlThNKh2WYWuWkECSNP9K3Dh9EOLYrMeXl9F0SM1iaVrG5kb89Fma+E2ViD9P2SugqzQMI2qwupEOa0QWTFVhENiTpebOsYsRosNXDkOzBxa5oHab2ajZEgPHdxWh9APqNqU3dXVt2pzNdFgHA248u0Zlb6OJpVWziGdRWacuaIputADHaAb5Xdm0rKeGMvVHZndg46eNaMi1R9zht6RaAOtzUml2U1KTRkJDgJdSIIbJES2L7Fd3ozo5rctRlZ9QWaDLSw5heWtaLjl5LlY3owsY+SBPZLwLT60vbfqzO+hlZqWHfSealBxp9ppcNWEFkERoe0Af+5aaoxdyW5lWWfphLZ++2/Zrse26YLcTTpNMtDQLzrkdBAOnnx0Uf6czKW5BlMghoix1lum+0Lg0PSNthWHVOu0PF6bi7jwuN5Hcg9MtB7b8MGgQC2qHXykCW8d+/ula+ia1x/E5ZQyY5OEl9DsM6HpMBy5QIAM8BPrB1xqdVswuLa2m9rXNIcAOyZ04QvKM6doNJGdsFoADaTpntEx2dxz2Sb6ZUcOHE9eWlzSOyAGyA0y4um5CIzaXqCWN29J2PwNLIBksNw12x4gcVz8T0JaWEwCbOA56GZ3XPHp/ScBTZTc97iMv9wTuSMozfYUqvTtR2YBtNli4tdTe5zBY9pwc0Xm1vkqlOC6ihhyS6f7K69B9Iw5pFzexbAJ3HgoU8TJiTvsItHGOKof6R1w4uysIbAIDSLFwtJde41AN/htqVJM5GNMm4cZ7RvaAFPpe6YShODqSIlo3kp5eAA8kT9wCkR9wpERLfuFWaE/6Vh+7FBd9yEqAzVMPyVJp8vgVsLu74KLnD7KlopMyilyH34IW5rW/f8AtCmhk6Tuy39I+QUpVdMdlv6R8gpSV1mI0Eok8EF5SsAgpI6wI6xFsYwmoynlSbBIedElCMwSsdDRCC5AISZSJQhQLk5SBjlRzxcH+EKMKWikMVSHAjvHnZXdJ1fxDA1xjLvqTx18VjiN+7bwUswMm48P3Wd0aNJl/wDWzhXNpVQK1JoIa5pc17RFhmvbbKfCF0q2AZUDquHeH0y2Yk5S5rQMrhc0na9mINu9cKq0On717lgw+Kq4V/WU3w2JcDo4XJD2aPF4AjgrTUtmSnKDUonXykyMpEWcx4uJkjkRYwbi2qrw/otTqUnta3KHF5Mugy8ODgM36j3Lp4LpOjj2tYW9XUJzR2g0EAiaVTVuunI6rdSwbqbQ10nWLCSIbBtY6nZc/wBncZel7eD1P/QjPG9cVqqr9jzzvR2mJOSBnFQy46hj22AvADjZY+m+jQ+h1bCxgz0zLicp7Ua3MmwHMjRdqt0LUdUzdsNEQBWe1pjWWN5878l1ejehXNDXlrnvAguuQYAbYDs27vknkxzTjJNvfoYw4rHonFxSbVJrsfP/AEb9HHMxLKlmtYwuOZwJl9J7cgjcEzqtfSnSmt9Rl+Ok2k2428F7/EYJ5aWxLHAtLRTixEEFoGkWXFq+i+GpvzOdRDm9nK6o0ZSJEFht58QrrmSUp7e37owxZ3hg4RV33/L8zy/R2H7Jc4tym5uI9ZoAnhbXebrrvDmNBqMLSTbgRAJIIsddl2KfRdGxHV3gzB2iNAbaLpCrTYYa9xkSf7LiCSOJEcp8d1pHHpbbd2Rmz8xRilVHmACROw/cwFHMu7U6Ma4PywHOA19WQ5pkRcb8RfSy5WN6Lq0fXYQPaglvmQIPfCqqObqZpSjn8krpkoAR+7qJ+/uyl96KJHd5IAkByHkUKTW2/hCVDsjTccot+UfIKQqKFIdlv6R8gpQtdiCQemHqBYkClsMtlBaq4TA8UhjIShSTBRYUJrU0ohHWJASQCoGojMgZYHozKoJpBuTlJyQMJyEhlb1FoNzy8P4U3qJCho0TKzb/AEo5VblQWKaHZlZhy15dT9Y9n3rWGx4Fb+i/TRzD1WIDnFpyWg1mnebw5oJaDPgYCpHHh9hRr0RUpkHXMDMkOg6wR3X8FcZV1IlHweip+klAgAvc0uMEZXTaCC7LIA0PGduNOI6XwxF6lR0GMozgEuMjVwEdknSBJ4rzR6FrEkl2Rrge2YLnE2kNIlpib25Lot9AqjmBzazCYBynNl10zTIELRNMiqLa3pfh2+pRc6CQJc0aRMAAmIOsrFifTVxDuqYymSZD2gueDGZxANteU3V7/QOoSZdSaIFsrnacJsLrbgvQZhALq9QOm4axjBEaC0zbUqrRO5zHemleJ7NhABptmLDRwPfCx1fSnFmDnIj2WtbbgZGlxc8PP1T/AEGY4S59R5FhL8o7rN15qeF9EMOz16En/JzneMTCSaQ3bPE4r0urscA+pVm8tFo1ABvIGhkKfR1fEY52VrnPAPaDi5zADsZML6APRug0l7aNObagHTm4SujSoBoGUBu8AAT4BGpBueJrYN1Mw9pBH3ruqy2F7+rhw4ceR0XPf0WwTYjuNu9SB44pLu4v0fdGYFruMABw773XNqdFvaYi/O3zsgChv3ohaG9H1PYd5FNAGKlU7In2R8gp5lXSHZb+kfIKRKoCXWJZ+ajmSNTikBYCjrFUX/cIlMCwuSlQlNIZZKi5IFQLkAXKOZRgpQkFky5ASRKLHRIBJphAKiSlYEi4ymD98OSi66TXclJRMiygXeKln4oDgOaQyMHuUYV2XefD72US2Eh2dGnjy4DNv+1oI2XX6Lxob6xnw8pIXl1rwmNyHvjlBHDbzVIho9p1mYEMO2oE+BCzCvEMLrkwe/wVWDxpeNjO8bcwJj+UVadTVpEcI0jYblNoVjLdw1xJ4mAI7iipjS6GyO7c34/sswxZImdNRBbEcCo/jzOfWPyht77j+eKVAb2AbkfQ8JCbKYsZLdo1CzU8UXjMb3geeh581M4uO+dI/f8AZFjNzH5RfUd+/JSLw8WPKFnFchhIFxty3/ZRYYEwRM8+fDVDYqK+rI1k8j8+9ZKtcixbIgyINrbReZ8Pmt/4sEEDUahZMZRzEdo2sRPlaI+KuyaEzGuAF4txH7hNVjBs5jz+iErQjyNI9lvcPkFLKhCtjGGojkhCVjoaEISGJSlJCADKk9CEh0AfCbxKSE2qEtxjxShCEhkkikhADCiJ4W4poSGPLyUhOwQhSMHNIMGRySjjKEIACO9Nx5R5pIQBpwtVwsPvlPNdTB4twMEkTpY6633H+00KkSzabAl7ddYaY1BkmLd/NVOyzNNobrrLdd9/khCuWxKE+ucpysaNDtlMjlvKrZjXR6nk6R5TZCFPUZqo4oiwkc4P2FNvSJBk68LweYItKEIewjZVIcNI7xxvPisz6BNiMw8/IhCFVCs1twwjR3kPqmhCqkTZ/9k="/>
          <p:cNvSpPr>
            <a:spLocks noChangeAspect="1" noChangeArrowheads="1"/>
          </p:cNvSpPr>
          <p:nvPr/>
        </p:nvSpPr>
        <p:spPr bwMode="auto">
          <a:xfrm>
            <a:off x="63500" y="-641350"/>
            <a:ext cx="1971675" cy="1323975"/>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1" name="10 CuadroTexto"/>
          <p:cNvSpPr txBox="1"/>
          <p:nvPr/>
        </p:nvSpPr>
        <p:spPr>
          <a:xfrm>
            <a:off x="3995936" y="4797152"/>
            <a:ext cx="2016224" cy="246221"/>
          </a:xfrm>
          <a:prstGeom prst="rect">
            <a:avLst/>
          </a:prstGeom>
          <a:noFill/>
        </p:spPr>
        <p:txBody>
          <a:bodyPr wrap="square" rtlCol="0">
            <a:spAutoFit/>
          </a:bodyPr>
          <a:lstStyle/>
          <a:p>
            <a:r>
              <a:rPr lang="es-PE" sz="1000" b="1" dirty="0" smtClean="0">
                <a:solidFill>
                  <a:schemeClr val="accent2">
                    <a:lumMod val="60000"/>
                    <a:lumOff val="40000"/>
                  </a:schemeClr>
                </a:solidFill>
              </a:rPr>
              <a:t>PORTO VEHLO</a:t>
            </a:r>
            <a:endParaRPr lang="es-PE" sz="1000" b="1" dirty="0">
              <a:solidFill>
                <a:schemeClr val="accent2">
                  <a:lumMod val="60000"/>
                  <a:lumOff val="40000"/>
                </a:schemeClr>
              </a:solidFill>
            </a:endParaRPr>
          </a:p>
        </p:txBody>
      </p:sp>
      <p:sp>
        <p:nvSpPr>
          <p:cNvPr id="12" name="11 CuadroTexto"/>
          <p:cNvSpPr txBox="1"/>
          <p:nvPr/>
        </p:nvSpPr>
        <p:spPr>
          <a:xfrm>
            <a:off x="1354442" y="4797152"/>
            <a:ext cx="2016224" cy="246221"/>
          </a:xfrm>
          <a:prstGeom prst="rect">
            <a:avLst/>
          </a:prstGeom>
          <a:noFill/>
        </p:spPr>
        <p:txBody>
          <a:bodyPr wrap="square" rtlCol="0">
            <a:spAutoFit/>
          </a:bodyPr>
          <a:lstStyle/>
          <a:p>
            <a:r>
              <a:rPr lang="es-PE" sz="1000" b="1" dirty="0" smtClean="0">
                <a:solidFill>
                  <a:schemeClr val="accent2">
                    <a:lumMod val="60000"/>
                    <a:lumOff val="40000"/>
                  </a:schemeClr>
                </a:solidFill>
              </a:rPr>
              <a:t>MANAUS </a:t>
            </a:r>
            <a:endParaRPr lang="es-PE" sz="1000" b="1" dirty="0">
              <a:solidFill>
                <a:schemeClr val="accent2">
                  <a:lumMod val="60000"/>
                  <a:lumOff val="40000"/>
                </a:schemeClr>
              </a:solidFill>
            </a:endParaRPr>
          </a:p>
        </p:txBody>
      </p:sp>
      <p:pic>
        <p:nvPicPr>
          <p:cNvPr id="119812" name="Picture 4" descr="http://www.worldtravelserver.com/gallery/Manaus/img1.jpg"/>
          <p:cNvPicPr>
            <a:picLocks noChangeAspect="1" noChangeArrowheads="1"/>
          </p:cNvPicPr>
          <p:nvPr/>
        </p:nvPicPr>
        <p:blipFill>
          <a:blip r:embed="rId3" cstate="print"/>
          <a:srcRect/>
          <a:stretch>
            <a:fillRect/>
          </a:stretch>
        </p:blipFill>
        <p:spPr bwMode="auto">
          <a:xfrm>
            <a:off x="1364231" y="2852936"/>
            <a:ext cx="2499980" cy="1872208"/>
          </a:xfrm>
          <a:prstGeom prst="rect">
            <a:avLst/>
          </a:prstGeom>
          <a:noFill/>
        </p:spPr>
      </p:pic>
      <p:sp>
        <p:nvSpPr>
          <p:cNvPr id="17" name="16 Rectángulo"/>
          <p:cNvSpPr/>
          <p:nvPr/>
        </p:nvSpPr>
        <p:spPr>
          <a:xfrm>
            <a:off x="7308304" y="2564904"/>
            <a:ext cx="1835696" cy="2520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19813" name="Picture 5" descr="D:\_Documentos_Infraestructura\Director_Q\present_holanda\BRASIL_AZUL.jpg"/>
          <p:cNvPicPr>
            <a:picLocks noChangeAspect="1" noChangeArrowheads="1"/>
          </p:cNvPicPr>
          <p:nvPr/>
        </p:nvPicPr>
        <p:blipFill>
          <a:blip r:embed="rId4" cstate="print"/>
          <a:srcRect l="5720" t="4460" r="4667" b="3245"/>
          <a:stretch>
            <a:fillRect/>
          </a:stretch>
        </p:blipFill>
        <p:spPr bwMode="auto">
          <a:xfrm>
            <a:off x="7380313" y="2564904"/>
            <a:ext cx="1656184" cy="2420888"/>
          </a:xfrm>
          <a:prstGeom prst="rect">
            <a:avLst/>
          </a:prstGeom>
          <a:noFill/>
        </p:spPr>
      </p:pic>
      <p:pic>
        <p:nvPicPr>
          <p:cNvPr id="21" name="Picture 2" descr="C:\Users\jqwistgaard\Desktop\Fotos Mision Brasil 26 oc Manaus Tabatinga duplicado\4 Porto Velho\Mision Brasil Oct.2010 449.jpg"/>
          <p:cNvPicPr>
            <a:picLocks noChangeAspect="1" noChangeArrowheads="1"/>
          </p:cNvPicPr>
          <p:nvPr/>
        </p:nvPicPr>
        <p:blipFill>
          <a:blip r:embed="rId5" cstate="print"/>
          <a:srcRect/>
          <a:stretch>
            <a:fillRect/>
          </a:stretch>
        </p:blipFill>
        <p:spPr bwMode="auto">
          <a:xfrm>
            <a:off x="3995937" y="2852936"/>
            <a:ext cx="2496277" cy="1872208"/>
          </a:xfrm>
          <a:prstGeom prst="rect">
            <a:avLst/>
          </a:prstGeom>
          <a:noFill/>
        </p:spPr>
      </p:pic>
    </p:spTree>
  </p:cSld>
  <p:clrMapOvr>
    <a:masterClrMapping/>
  </p:clrMapOvr>
  <p:transition>
    <p:wipe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s-ES" sz="4400" b="1" dirty="0" smtClean="0">
                <a:solidFill>
                  <a:schemeClr val="bg1"/>
                </a:solidFill>
                <a:latin typeface="Candara" pitchFamily="34" charset="0"/>
              </a:rPr>
              <a:t>MANAUS</a:t>
            </a:r>
            <a:endParaRPr lang="es-PE" dirty="0">
              <a:solidFill>
                <a:schemeClr val="bg1"/>
              </a:solidFill>
              <a:latin typeface="Candara" pitchFamily="34" charset="0"/>
            </a:endParaRPr>
          </a:p>
        </p:txBody>
      </p:sp>
      <p:pic>
        <p:nvPicPr>
          <p:cNvPr id="8" name="Picture 2" descr="C:\Users\jqwistgaard\Desktop\Fotos Mision Brasil 26 oc Manaus Tabatinga duplicado\1 Manaus\Mision Brasil Oct.2010 142.jpg"/>
          <p:cNvPicPr>
            <a:picLocks noChangeAspect="1" noChangeArrowheads="1"/>
          </p:cNvPicPr>
          <p:nvPr/>
        </p:nvPicPr>
        <p:blipFill>
          <a:blip r:embed="rId3" cstate="print"/>
          <a:srcRect/>
          <a:stretch>
            <a:fillRect/>
          </a:stretch>
        </p:blipFill>
        <p:spPr bwMode="auto">
          <a:xfrm>
            <a:off x="1547664" y="2204864"/>
            <a:ext cx="3528392" cy="2373466"/>
          </a:xfrm>
          <a:prstGeom prst="rect">
            <a:avLst/>
          </a:prstGeom>
          <a:noFill/>
        </p:spPr>
      </p:pic>
      <p:pic>
        <p:nvPicPr>
          <p:cNvPr id="53250" name="Picture 2" descr="D:\_Documentos_Infraestructura\Director_Q\present_holanda\ubi_manaus.jpg"/>
          <p:cNvPicPr>
            <a:picLocks noChangeAspect="1" noChangeArrowheads="1"/>
          </p:cNvPicPr>
          <p:nvPr/>
        </p:nvPicPr>
        <p:blipFill>
          <a:blip r:embed="rId4" cstate="print"/>
          <a:srcRect l="3508" t="10011" r="3523" b="10011"/>
          <a:stretch>
            <a:fillRect/>
          </a:stretch>
        </p:blipFill>
        <p:spPr bwMode="auto">
          <a:xfrm>
            <a:off x="5148064" y="2214256"/>
            <a:ext cx="3888432" cy="2366872"/>
          </a:xfrm>
          <a:prstGeom prst="rect">
            <a:avLst/>
          </a:prstGeom>
          <a:noFill/>
        </p:spPr>
      </p:pic>
    </p:spTree>
  </p:cSld>
  <p:clrMapOvr>
    <a:masterClrMapping/>
  </p:clrMapOvr>
  <p:transition>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1 Manaus\Mision Brasil Oct.2010 11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1 Manaus\Mision Brasil Oct.2010 14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1 Manaus\Mision Brasil Oct.2010 15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1"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12"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 Marcador de pie de página"/>
          <p:cNvSpPr txBox="1">
            <a:spLocks/>
          </p:cNvSpPr>
          <p:nvPr/>
        </p:nvSpPr>
        <p:spPr>
          <a:xfrm>
            <a:off x="6732240" y="6597352"/>
            <a:ext cx="2411760" cy="260648"/>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11" name="10 Título"/>
          <p:cNvSpPr>
            <a:spLocks noGrp="1"/>
          </p:cNvSpPr>
          <p:nvPr>
            <p:ph type="title"/>
          </p:nvPr>
        </p:nvSpPr>
        <p:spPr/>
        <p:txBody>
          <a:bodyPr>
            <a:noAutofit/>
          </a:bodyPr>
          <a:lstStyle/>
          <a:p>
            <a:r>
              <a:rPr lang="es-ES" sz="4000" b="1" dirty="0" smtClean="0">
                <a:solidFill>
                  <a:schemeClr val="bg1"/>
                </a:solidFill>
                <a:latin typeface="Candara" pitchFamily="34" charset="0"/>
              </a:rPr>
              <a:t>TABATINGA</a:t>
            </a:r>
            <a:endParaRPr lang="es-PE" sz="4000" dirty="0">
              <a:solidFill>
                <a:schemeClr val="bg1"/>
              </a:solidFill>
              <a:latin typeface="Candara" pitchFamily="34" charset="0"/>
            </a:endParaRPr>
          </a:p>
        </p:txBody>
      </p:sp>
      <p:pic>
        <p:nvPicPr>
          <p:cNvPr id="6" name="Picture 2" descr="C:\Users\jqwistgaard\Desktop\Fotos Mision Brasil 26 oc Manaus Tabatinga duplicado\2 Tabatinga\Puerto de Tabatinga.JPG"/>
          <p:cNvPicPr>
            <a:picLocks noChangeAspect="1" noChangeArrowheads="1"/>
          </p:cNvPicPr>
          <p:nvPr/>
        </p:nvPicPr>
        <p:blipFill>
          <a:blip r:embed="rId3" cstate="print"/>
          <a:srcRect l="9492" t="1741" r="511" b="18474"/>
          <a:stretch>
            <a:fillRect/>
          </a:stretch>
        </p:blipFill>
        <p:spPr bwMode="auto">
          <a:xfrm>
            <a:off x="1547664" y="2420888"/>
            <a:ext cx="3168352" cy="2139581"/>
          </a:xfrm>
          <a:prstGeom prst="rect">
            <a:avLst/>
          </a:prstGeom>
          <a:noFill/>
        </p:spPr>
      </p:pic>
      <p:pic>
        <p:nvPicPr>
          <p:cNvPr id="52227" name="Picture 3" descr="D:\_Documentos_Infraestructura\Director_Q\present_holanda\UBIC_TABATINGA.jpg"/>
          <p:cNvPicPr>
            <a:picLocks noChangeAspect="1" noChangeArrowheads="1"/>
          </p:cNvPicPr>
          <p:nvPr/>
        </p:nvPicPr>
        <p:blipFill>
          <a:blip r:embed="rId4" cstate="print"/>
          <a:srcRect l="4182" t="18580" r="3523" b="14771"/>
          <a:stretch>
            <a:fillRect/>
          </a:stretch>
        </p:blipFill>
        <p:spPr bwMode="auto">
          <a:xfrm>
            <a:off x="4781852" y="2420888"/>
            <a:ext cx="4227898" cy="2160240"/>
          </a:xfrm>
          <a:prstGeom prst="rect">
            <a:avLst/>
          </a:prstGeom>
          <a:noFill/>
        </p:spPr>
      </p:pic>
    </p:spTree>
  </p:cSld>
  <p:clrMapOvr>
    <a:masterClrMapping/>
  </p:clrMapOvr>
  <p:transition>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2 Tabatinga\Grifos flotante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2 Tabatinga\Terminal de Pasajeros en Tabating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idx="1"/>
          </p:nvPr>
        </p:nvSpPr>
        <p:spPr>
          <a:xfrm>
            <a:off x="899592" y="3068960"/>
            <a:ext cx="7848872" cy="3096344"/>
          </a:xfrm>
        </p:spPr>
        <p:txBody>
          <a:bodyPr>
            <a:normAutofit fontScale="92500" lnSpcReduction="20000"/>
          </a:bodyPr>
          <a:lstStyle/>
          <a:p>
            <a:pPr>
              <a:lnSpc>
                <a:spcPct val="150000"/>
              </a:lnSpc>
              <a:buFont typeface="Wingdings" pitchFamily="2" charset="2"/>
              <a:buChar char="q"/>
            </a:pPr>
            <a:r>
              <a:rPr lang="es-PE" b="1" dirty="0" smtClean="0">
                <a:latin typeface="Candara" pitchFamily="34" charset="0"/>
              </a:rPr>
              <a:t> INTRODUCCIÓN</a:t>
            </a:r>
          </a:p>
          <a:p>
            <a:pPr>
              <a:lnSpc>
                <a:spcPct val="150000"/>
              </a:lnSpc>
              <a:buFont typeface="Wingdings" pitchFamily="2" charset="2"/>
              <a:buChar char="q"/>
            </a:pPr>
            <a:r>
              <a:rPr lang="es-PE" b="1" dirty="0" smtClean="0">
                <a:latin typeface="Candara" pitchFamily="34" charset="0"/>
              </a:rPr>
              <a:t> ANÁLISIS DE LA SITUACIÓN</a:t>
            </a:r>
          </a:p>
          <a:p>
            <a:pPr>
              <a:lnSpc>
                <a:spcPct val="150000"/>
              </a:lnSpc>
              <a:buFont typeface="Wingdings" pitchFamily="2" charset="2"/>
              <a:buChar char="q"/>
            </a:pPr>
            <a:r>
              <a:rPr lang="es-PE" b="1" dirty="0" smtClean="0">
                <a:latin typeface="Candara" pitchFamily="34" charset="0"/>
              </a:rPr>
              <a:t> EXPERIENCIAS DEL DESARROLLO HIDROVIARIO EN EL BRASIL</a:t>
            </a:r>
          </a:p>
          <a:p>
            <a:pPr>
              <a:lnSpc>
                <a:spcPct val="150000"/>
              </a:lnSpc>
              <a:buFont typeface="Wingdings" pitchFamily="2" charset="2"/>
              <a:buChar char="q"/>
            </a:pPr>
            <a:r>
              <a:rPr lang="es-PE" b="1" dirty="0" smtClean="0">
                <a:latin typeface="Candara" pitchFamily="34" charset="0"/>
              </a:rPr>
              <a:t> EL PROYECTO DE LAS HIDROVÍAS</a:t>
            </a:r>
            <a:endParaRPr lang="es-PE" b="1" dirty="0">
              <a:latin typeface="Candara" pitchFamily="34" charset="0"/>
            </a:endParaRPr>
          </a:p>
        </p:txBody>
      </p:sp>
      <p:sp>
        <p:nvSpPr>
          <p:cNvPr id="2" name="1 Título"/>
          <p:cNvSpPr>
            <a:spLocks noGrp="1"/>
          </p:cNvSpPr>
          <p:nvPr>
            <p:ph type="title"/>
          </p:nvPr>
        </p:nvSpPr>
        <p:spPr>
          <a:xfrm>
            <a:off x="1371600" y="1741556"/>
            <a:ext cx="7620000" cy="707886"/>
          </a:xfrm>
        </p:spPr>
        <p:txBody>
          <a:bodyPr>
            <a:spAutoFit/>
          </a:bodyPr>
          <a:lstStyle/>
          <a:p>
            <a:r>
              <a:rPr lang="es-ES" sz="4000" b="1" dirty="0" smtClean="0">
                <a:solidFill>
                  <a:schemeClr val="bg1"/>
                </a:solidFill>
                <a:latin typeface="Candara" pitchFamily="34" charset="0"/>
              </a:rPr>
              <a:t>SUMARIO</a:t>
            </a:r>
            <a:endParaRPr lang="es-ES" sz="4000" b="1" dirty="0">
              <a:solidFill>
                <a:schemeClr val="bg1"/>
              </a:solidFill>
              <a:latin typeface="Candar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p:txBody>
          <a:bodyPr>
            <a:normAutofit fontScale="90000"/>
          </a:bodyPr>
          <a:lstStyle/>
          <a:p>
            <a:r>
              <a:rPr lang="es-ES" sz="4400" b="1" dirty="0" smtClean="0">
                <a:latin typeface="Candara" pitchFamily="34" charset="0"/>
              </a:rPr>
              <a:t>SANTAREM</a:t>
            </a:r>
            <a:endParaRPr lang="es-PE" sz="3200" dirty="0">
              <a:latin typeface="Candara" pitchFamily="34" charset="0"/>
            </a:endParaRPr>
          </a:p>
        </p:txBody>
      </p:sp>
      <p:pic>
        <p:nvPicPr>
          <p:cNvPr id="5" name="Picture 2" descr="C:\Users\jqwistgaard\Desktop\Fotos Mision Brasil 26 oc Manaus Tabatinga duplicado\3 Santarem\DSC00259.JPG"/>
          <p:cNvPicPr>
            <a:picLocks noChangeAspect="1" noChangeArrowheads="1"/>
          </p:cNvPicPr>
          <p:nvPr/>
        </p:nvPicPr>
        <p:blipFill>
          <a:blip r:embed="rId3" cstate="print"/>
          <a:srcRect l="5292" r="7476" b="18500"/>
          <a:stretch>
            <a:fillRect/>
          </a:stretch>
        </p:blipFill>
        <p:spPr bwMode="auto">
          <a:xfrm>
            <a:off x="1547664" y="2116181"/>
            <a:ext cx="3293695" cy="2450041"/>
          </a:xfrm>
          <a:prstGeom prst="rect">
            <a:avLst/>
          </a:prstGeom>
          <a:noFill/>
        </p:spPr>
      </p:pic>
      <p:pic>
        <p:nvPicPr>
          <p:cNvPr id="54274" name="Picture 2" descr="D:\_Documentos_Infraestructura\Director_Q\present_holanda\UBIC_SANTAREM.jpg"/>
          <p:cNvPicPr>
            <a:picLocks noChangeAspect="1" noChangeArrowheads="1"/>
          </p:cNvPicPr>
          <p:nvPr/>
        </p:nvPicPr>
        <p:blipFill>
          <a:blip r:embed="rId4" cstate="print"/>
          <a:srcRect l="3508" t="10963" r="3523" b="10011"/>
          <a:stretch>
            <a:fillRect/>
          </a:stretch>
        </p:blipFill>
        <p:spPr bwMode="auto">
          <a:xfrm>
            <a:off x="4908616" y="2132856"/>
            <a:ext cx="4079295" cy="2453489"/>
          </a:xfrm>
          <a:prstGeom prst="rect">
            <a:avLst/>
          </a:prstGeom>
          <a:noFill/>
        </p:spPr>
      </p:pic>
    </p:spTree>
  </p:cSld>
  <p:clrMapOvr>
    <a:masterClrMapping/>
  </p:clrMapOvr>
  <p:transition>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3 Santarem\DSC00209.JPG"/>
          <p:cNvPicPr>
            <a:picLocks noChangeAspect="1" noChangeArrowheads="1"/>
          </p:cNvPicPr>
          <p:nvPr/>
        </p:nvPicPr>
        <p:blipFill>
          <a:blip r:embed="rId3" cstate="print"/>
          <a:srcRect l="4825" r="7924" b="18227"/>
          <a:stretch>
            <a:fillRect/>
          </a:stretch>
        </p:blipFill>
        <p:spPr bwMode="auto">
          <a:xfrm>
            <a:off x="-36512" y="0"/>
            <a:ext cx="9756577"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3 Santarem\DSC0024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p:txBody>
          <a:bodyPr>
            <a:noAutofit/>
          </a:bodyPr>
          <a:lstStyle/>
          <a:p>
            <a:r>
              <a:rPr lang="es-ES" sz="4000" b="1" dirty="0" smtClean="0">
                <a:latin typeface="Candara" pitchFamily="34" charset="0"/>
              </a:rPr>
              <a:t>PORTO VELHO</a:t>
            </a:r>
            <a:endParaRPr lang="es-PE" sz="4000" dirty="0">
              <a:latin typeface="Candara" pitchFamily="34" charset="0"/>
            </a:endParaRPr>
          </a:p>
        </p:txBody>
      </p:sp>
      <p:pic>
        <p:nvPicPr>
          <p:cNvPr id="7" name="Picture 2" descr="C:\Users\jqwistgaard\Desktop\Fotos Mision Brasil 26 oc Manaus Tabatinga duplicado\4 Porto Velho\DSC00331.JPG"/>
          <p:cNvPicPr>
            <a:picLocks noChangeAspect="1" noChangeArrowheads="1"/>
          </p:cNvPicPr>
          <p:nvPr/>
        </p:nvPicPr>
        <p:blipFill>
          <a:blip r:embed="rId3" cstate="print"/>
          <a:srcRect/>
          <a:stretch>
            <a:fillRect/>
          </a:stretch>
        </p:blipFill>
        <p:spPr bwMode="auto">
          <a:xfrm>
            <a:off x="1547664" y="2204864"/>
            <a:ext cx="3168351" cy="2376263"/>
          </a:xfrm>
          <a:prstGeom prst="rect">
            <a:avLst/>
          </a:prstGeom>
          <a:noFill/>
        </p:spPr>
      </p:pic>
      <p:pic>
        <p:nvPicPr>
          <p:cNvPr id="55298" name="Picture 2" descr="D:\_Documentos_Infraestructura\Director_Q\present_holanda\UBIC_PORTO_VEHLO.jpg"/>
          <p:cNvPicPr>
            <a:picLocks noChangeAspect="1" noChangeArrowheads="1"/>
          </p:cNvPicPr>
          <p:nvPr/>
        </p:nvPicPr>
        <p:blipFill>
          <a:blip r:embed="rId4" cstate="print"/>
          <a:srcRect l="3368" t="11915" r="2176" b="11915"/>
          <a:stretch>
            <a:fillRect/>
          </a:stretch>
        </p:blipFill>
        <p:spPr bwMode="auto">
          <a:xfrm>
            <a:off x="4788024" y="2204864"/>
            <a:ext cx="4174970" cy="2382168"/>
          </a:xfrm>
          <a:prstGeom prst="rect">
            <a:avLst/>
          </a:prstGeom>
          <a:noFill/>
        </p:spPr>
      </p:pic>
    </p:spTree>
  </p:cSld>
  <p:clrMapOvr>
    <a:masterClrMapping/>
  </p:clrMapOvr>
  <p:transition>
    <p:wipe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4 Porto Velho\DSC0033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4 Porto Velho\Mision Brasil Oct.2010 44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4 Porto Velho\Mision Brasil Oct.2010 47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p:txBody>
          <a:bodyPr>
            <a:noAutofit/>
          </a:bodyPr>
          <a:lstStyle/>
          <a:p>
            <a:r>
              <a:rPr lang="es-ES" sz="4400" b="1" dirty="0" smtClean="0">
                <a:latin typeface="Candara" pitchFamily="34" charset="0"/>
              </a:rPr>
              <a:t>HUMAITA</a:t>
            </a:r>
            <a:endParaRPr lang="es-PE" sz="4400" dirty="0">
              <a:latin typeface="Candara" pitchFamily="34" charset="0"/>
            </a:endParaRPr>
          </a:p>
        </p:txBody>
      </p:sp>
      <p:pic>
        <p:nvPicPr>
          <p:cNvPr id="5" name="Picture 2" descr="C:\Users\jqwistgaard\Desktop\Fotos Mision Brasil 26 oc Manaus Tabatinga duplicado\5 Humaita\Mision Brasil Oct.2010 415.jpg"/>
          <p:cNvPicPr>
            <a:picLocks noChangeAspect="1" noChangeArrowheads="1"/>
          </p:cNvPicPr>
          <p:nvPr/>
        </p:nvPicPr>
        <p:blipFill>
          <a:blip r:embed="rId3" cstate="print"/>
          <a:srcRect/>
          <a:stretch>
            <a:fillRect/>
          </a:stretch>
        </p:blipFill>
        <p:spPr bwMode="auto">
          <a:xfrm>
            <a:off x="1547664" y="2150858"/>
            <a:ext cx="3240360" cy="2430270"/>
          </a:xfrm>
          <a:prstGeom prst="rect">
            <a:avLst/>
          </a:prstGeom>
          <a:noFill/>
        </p:spPr>
      </p:pic>
      <p:pic>
        <p:nvPicPr>
          <p:cNvPr id="56322" name="Picture 2" descr="D:\_Documentos_Infraestructura\Director_Q\present_holanda\UBIC_HUMAITA.jpg"/>
          <p:cNvPicPr>
            <a:picLocks noChangeAspect="1" noChangeArrowheads="1"/>
          </p:cNvPicPr>
          <p:nvPr/>
        </p:nvPicPr>
        <p:blipFill>
          <a:blip r:embed="rId4" cstate="print"/>
          <a:srcRect l="3508" t="11915" r="3523" b="10963"/>
          <a:stretch>
            <a:fillRect/>
          </a:stretch>
        </p:blipFill>
        <p:spPr bwMode="auto">
          <a:xfrm>
            <a:off x="4932040" y="2142248"/>
            <a:ext cx="4155128" cy="2438880"/>
          </a:xfrm>
          <a:prstGeom prst="rect">
            <a:avLst/>
          </a:prstGeom>
          <a:noFill/>
        </p:spPr>
      </p:pic>
    </p:spTree>
  </p:cSld>
  <p:clrMapOvr>
    <a:masterClrMapping/>
  </p:clrMapOvr>
  <p:transition>
    <p:wipe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5 Humaita\Mision Brasil Oct.2010 41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qwistgaard\Desktop\Fotos Mision Brasil 26 oc Manaus Tabatinga duplicado\5 Humaita\Mision Brasil Oct.2010 43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6 Marcador de pie de página"/>
          <p:cNvSpPr txBox="1">
            <a:spLocks/>
          </p:cNvSpPr>
          <p:nvPr/>
        </p:nvSpPr>
        <p:spPr>
          <a:xfrm>
            <a:off x="0" y="6381328"/>
            <a:ext cx="3059832" cy="476672"/>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bg1"/>
                </a:solidFill>
                <a:latin typeface="Candara" pitchFamily="34" charset="0"/>
              </a:rPr>
              <a:t>José Luis Qwistgaard Suárez</a:t>
            </a:r>
            <a:br>
              <a:rPr lang="es-ES" sz="1200" dirty="0" smtClean="0">
                <a:solidFill>
                  <a:schemeClr val="bg1"/>
                </a:solidFill>
                <a:latin typeface="Candara" pitchFamily="34" charset="0"/>
              </a:rPr>
            </a:br>
            <a:r>
              <a:rPr lang="es-ES" sz="1200" dirty="0" smtClean="0">
                <a:solidFill>
                  <a:schemeClr val="bg1"/>
                </a:solidFill>
                <a:latin typeface="Candara" pitchFamily="34" charset="0"/>
              </a:rPr>
              <a:t>Director General de Transporte Acuático</a:t>
            </a:r>
            <a:endParaRPr kumimoji="0" lang="es-ES" sz="1200" b="0" i="0" u="none" strike="noStrike" kern="1200" cap="none" spc="0" normalizeH="0" baseline="0" noProof="0" dirty="0" smtClean="0">
              <a:ln>
                <a:noFill/>
              </a:ln>
              <a:solidFill>
                <a:schemeClr val="bg1"/>
              </a:solidFill>
              <a:effectLst/>
              <a:uLnTx/>
              <a:uFillTx/>
              <a:latin typeface="Candara" pitchFamily="34" charset="0"/>
            </a:endParaRPr>
          </a:p>
        </p:txBody>
      </p:sp>
      <p:sp>
        <p:nvSpPr>
          <p:cNvPr id="8" name="6 Marcador de pie de página"/>
          <p:cNvSpPr txBox="1">
            <a:spLocks/>
          </p:cNvSpPr>
          <p:nvPr/>
        </p:nvSpPr>
        <p:spPr>
          <a:xfrm>
            <a:off x="6732240" y="6552728"/>
            <a:ext cx="2411760" cy="260648"/>
          </a:xfrm>
          <a:prstGeom prst="rect">
            <a:avLst/>
          </a:prstGeom>
        </p:spPr>
        <p:txBody>
          <a:bodyPr vert="horz" lIns="91440" tIns="45720" rIns="91440" bIns="45720" rtlCol="0" anchor="t" anchorCtr="0"/>
          <a:lstStyle/>
          <a:p>
            <a:pPr lvl="0" algn="r">
              <a:defRPr/>
            </a:pPr>
            <a:r>
              <a:rPr lang="es-ES" sz="1200" dirty="0" smtClean="0">
                <a:solidFill>
                  <a:schemeClr val="bg1"/>
                </a:solidFill>
                <a:latin typeface="Candara" pitchFamily="34" charset="0"/>
              </a:rPr>
              <a:t>3</a:t>
            </a:r>
            <a:r>
              <a:rPr lang="es-ES" sz="1200" baseline="30000" dirty="0" smtClean="0">
                <a:solidFill>
                  <a:schemeClr val="bg1"/>
                </a:solidFill>
                <a:latin typeface="Candara" pitchFamily="34" charset="0"/>
              </a:rPr>
              <a:t>er</a:t>
            </a:r>
            <a:r>
              <a:rPr lang="es-ES" sz="1200" dirty="0" smtClean="0">
                <a:solidFill>
                  <a:schemeClr val="bg1"/>
                </a:solidFill>
                <a:latin typeface="Candara" pitchFamily="34" charset="0"/>
              </a:rPr>
              <a:t>  Simposium de Puertos</a:t>
            </a:r>
          </a:p>
        </p:txBody>
      </p:sp>
    </p:spTree>
  </p:cSld>
  <p:clrMapOvr>
    <a:masterClrMapping/>
  </p:clrMapOvr>
  <p:transition>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1 Título"/>
          <p:cNvSpPr>
            <a:spLocks noGrp="1"/>
          </p:cNvSpPr>
          <p:nvPr>
            <p:ph type="title" idx="4294967295"/>
          </p:nvPr>
        </p:nvSpPr>
        <p:spPr>
          <a:xfrm>
            <a:off x="5868144" y="2348880"/>
            <a:ext cx="2952328" cy="990600"/>
          </a:xfrm>
          <a:ln w="12700" cap="rnd">
            <a:noFill/>
          </a:ln>
        </p:spPr>
        <p:txBody>
          <a:bodyPr>
            <a:normAutofit/>
          </a:bodyPr>
          <a:lstStyle/>
          <a:p>
            <a:pPr algn="ctr"/>
            <a:r>
              <a:rPr lang="es-ES" sz="1800" dirty="0" smtClean="0">
                <a:solidFill>
                  <a:schemeClr val="accent2"/>
                </a:solidFill>
              </a:rPr>
              <a:t>VISIÓN PERU 2021</a:t>
            </a:r>
            <a:br>
              <a:rPr lang="es-ES" sz="1800" dirty="0" smtClean="0">
                <a:solidFill>
                  <a:schemeClr val="accent2"/>
                </a:solidFill>
              </a:rPr>
            </a:br>
            <a:r>
              <a:rPr lang="es-ES" sz="1800" b="1" dirty="0" smtClean="0">
                <a:solidFill>
                  <a:schemeClr val="accent2"/>
                </a:solidFill>
                <a:latin typeface="+mn-lt"/>
              </a:rPr>
              <a:t>CEPLAN</a:t>
            </a:r>
            <a:endParaRPr lang="es-ES" sz="1800" b="1" dirty="0">
              <a:solidFill>
                <a:schemeClr val="accent2"/>
              </a:solidFill>
              <a:latin typeface="+mn-lt"/>
            </a:endParaRPr>
          </a:p>
        </p:txBody>
      </p:sp>
      <p:pic>
        <p:nvPicPr>
          <p:cNvPr id="47106" name="Picture 2"/>
          <p:cNvPicPr>
            <a:picLocks noGrp="1" noChangeAspect="1" noChangeArrowheads="1"/>
          </p:cNvPicPr>
          <p:nvPr>
            <p:ph sz="quarter" idx="4294967295"/>
          </p:nvPr>
        </p:nvPicPr>
        <p:blipFill>
          <a:blip r:embed="rId2" cstate="print"/>
          <a:srcRect/>
          <a:stretch>
            <a:fillRect/>
          </a:stretch>
        </p:blipFill>
        <p:spPr bwMode="auto">
          <a:xfrm>
            <a:off x="0" y="115888"/>
            <a:ext cx="5500688" cy="6626225"/>
          </a:xfrm>
          <a:prstGeom prst="rect">
            <a:avLst/>
          </a:prstGeom>
          <a:noFill/>
          <a:ln w="9525">
            <a:noFill/>
            <a:miter lim="800000"/>
            <a:headEnd/>
            <a:tailEnd/>
          </a:ln>
          <a:effectLst/>
        </p:spPr>
      </p:pic>
      <p:sp>
        <p:nvSpPr>
          <p:cNvPr id="4" name="3 CuadroTexto"/>
          <p:cNvSpPr txBox="1"/>
          <p:nvPr/>
        </p:nvSpPr>
        <p:spPr>
          <a:xfrm>
            <a:off x="6156176" y="1124744"/>
            <a:ext cx="2304256" cy="646331"/>
          </a:xfrm>
          <a:prstGeom prst="rect">
            <a:avLst/>
          </a:prstGeom>
          <a:noFill/>
          <a:ln>
            <a:solidFill>
              <a:schemeClr val="accent1">
                <a:lumMod val="75000"/>
              </a:schemeClr>
            </a:solidFill>
          </a:ln>
        </p:spPr>
        <p:txBody>
          <a:bodyPr wrap="square" rtlCol="0">
            <a:spAutoFit/>
          </a:bodyPr>
          <a:lstStyle/>
          <a:p>
            <a:pPr algn="ctr"/>
            <a:r>
              <a:rPr lang="es-ES" dirty="0" smtClean="0">
                <a:solidFill>
                  <a:schemeClr val="accent1">
                    <a:lumMod val="75000"/>
                  </a:schemeClr>
                </a:solidFill>
              </a:rPr>
              <a:t>Áreas  dinamizadoras </a:t>
            </a:r>
          </a:p>
          <a:p>
            <a:pPr algn="ctr"/>
            <a:r>
              <a:rPr lang="es-ES" dirty="0" smtClean="0">
                <a:solidFill>
                  <a:schemeClr val="accent1">
                    <a:lumMod val="75000"/>
                  </a:schemeClr>
                </a:solidFill>
              </a:rPr>
              <a:t>de  fronteras</a:t>
            </a:r>
            <a:endParaRPr lang="es-ES" dirty="0">
              <a:solidFill>
                <a:schemeClr val="accent1">
                  <a:lumMod val="75000"/>
                </a:schemeClr>
              </a:solidFill>
            </a:endParaRPr>
          </a:p>
        </p:txBody>
      </p:sp>
      <p:grpSp>
        <p:nvGrpSpPr>
          <p:cNvPr id="3" name="7 Grupo"/>
          <p:cNvGrpSpPr/>
          <p:nvPr/>
        </p:nvGrpSpPr>
        <p:grpSpPr>
          <a:xfrm>
            <a:off x="2987824" y="260648"/>
            <a:ext cx="2907234" cy="1484764"/>
            <a:chOff x="3929058" y="1357298"/>
            <a:chExt cx="2907234" cy="1484764"/>
          </a:xfrm>
        </p:grpSpPr>
        <p:sp>
          <p:nvSpPr>
            <p:cNvPr id="5" name="4 Flecha izquierda"/>
            <p:cNvSpPr/>
            <p:nvPr/>
          </p:nvSpPr>
          <p:spPr>
            <a:xfrm>
              <a:off x="3929058" y="1357298"/>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0000"/>
                </a:solidFill>
              </a:endParaRPr>
            </a:p>
          </p:txBody>
        </p:sp>
        <p:sp>
          <p:nvSpPr>
            <p:cNvPr id="6" name="5 Flecha izquierda"/>
            <p:cNvSpPr/>
            <p:nvPr/>
          </p:nvSpPr>
          <p:spPr>
            <a:xfrm>
              <a:off x="5857884" y="2357430"/>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0000"/>
                </a:solidFill>
              </a:endParaRPr>
            </a:p>
          </p:txBody>
        </p:sp>
        <p:sp>
          <p:nvSpPr>
            <p:cNvPr id="7" name="6 Flecha izquierda"/>
            <p:cNvSpPr/>
            <p:nvPr/>
          </p:nvSpPr>
          <p:spPr>
            <a:xfrm>
              <a:off x="4714876" y="1785926"/>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11" name="10 Conector recto"/>
          <p:cNvCxnSpPr/>
          <p:nvPr/>
        </p:nvCxnSpPr>
        <p:spPr>
          <a:xfrm>
            <a:off x="5868144" y="3284984"/>
            <a:ext cx="295232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5940152" y="3429000"/>
            <a:ext cx="2880320" cy="246221"/>
          </a:xfrm>
          <a:prstGeom prst="rect">
            <a:avLst/>
          </a:prstGeom>
          <a:noFill/>
          <a:ln>
            <a:noFill/>
          </a:ln>
        </p:spPr>
        <p:txBody>
          <a:bodyPr wrap="square">
            <a:spAutoFit/>
          </a:bodyPr>
          <a:lstStyle/>
          <a:p>
            <a:pPr algn="ctr"/>
            <a:r>
              <a:rPr lang="es-PE" sz="1000" dirty="0" smtClean="0">
                <a:solidFill>
                  <a:schemeClr val="accent2">
                    <a:lumMod val="75000"/>
                  </a:schemeClr>
                </a:solidFill>
              </a:rPr>
              <a:t>Fuente: Centro Nacional de Planeamiento Estratégico </a:t>
            </a:r>
            <a:endParaRPr lang="es-PE" sz="10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S" b="1" dirty="0" smtClean="0">
                <a:solidFill>
                  <a:schemeClr val="bg1"/>
                </a:solidFill>
                <a:latin typeface="Candara" pitchFamily="34" charset="0"/>
              </a:rPr>
              <a:t>PROYECTO DE LAS HIDROVÍAS</a:t>
            </a:r>
            <a:endParaRPr lang="es-PE" dirty="0">
              <a:solidFill>
                <a:schemeClr val="bg1"/>
              </a:solidFill>
              <a:latin typeface="Candara" pitchFamily="34" charset="0"/>
            </a:endParaRPr>
          </a:p>
        </p:txBody>
      </p:sp>
    </p:spTree>
  </p:cSld>
  <p:clrMapOvr>
    <a:masterClrMapping/>
  </p:clrMapOvr>
  <p:transition>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id:image003.jpg@01CBFF68.22BF38B0"/>
          <p:cNvPicPr>
            <a:picLocks noChangeAspect="1" noChangeArrowheads="1"/>
          </p:cNvPicPr>
          <p:nvPr/>
        </p:nvPicPr>
        <p:blipFill>
          <a:blip r:embed="rId3" r:link="rId4" cstate="print"/>
          <a:srcRect l="2042" t="7210" r="3061" b="3386"/>
          <a:stretch>
            <a:fillRect/>
          </a:stretch>
        </p:blipFill>
        <p:spPr bwMode="auto">
          <a:xfrm>
            <a:off x="251520" y="260648"/>
            <a:ext cx="8715375" cy="5572125"/>
          </a:xfrm>
          <a:prstGeom prst="rect">
            <a:avLst/>
          </a:prstGeom>
          <a:noFill/>
          <a:ln w="9525">
            <a:noFill/>
            <a:miter lim="800000"/>
            <a:headEnd/>
            <a:tailEnd/>
          </a:ln>
        </p:spPr>
      </p:pic>
      <p:sp>
        <p:nvSpPr>
          <p:cNvPr id="12" name="Text Box 6"/>
          <p:cNvSpPr txBox="1">
            <a:spLocks noChangeArrowheads="1"/>
          </p:cNvSpPr>
          <p:nvPr/>
        </p:nvSpPr>
        <p:spPr bwMode="auto">
          <a:xfrm>
            <a:off x="2771924" y="332755"/>
            <a:ext cx="6072187" cy="584775"/>
          </a:xfrm>
          <a:prstGeom prst="rect">
            <a:avLst/>
          </a:prstGeom>
          <a:solidFill>
            <a:schemeClr val="bg2">
              <a:lumMod val="65000"/>
              <a:alpha val="92000"/>
            </a:schemeClr>
          </a:solidFill>
          <a:ln w="9525" algn="ctr">
            <a:noFill/>
            <a:miter lim="800000"/>
            <a:headEnd/>
            <a:tailEnd/>
          </a:ln>
        </p:spPr>
        <p:txBody>
          <a:bodyPr>
            <a:spAutoFit/>
          </a:bodyPr>
          <a:lstStyle/>
          <a:p>
            <a:pPr algn="ctr"/>
            <a:r>
              <a:rPr lang="es-ES" sz="1600" b="1" dirty="0">
                <a:solidFill>
                  <a:schemeClr val="bg1"/>
                </a:solidFill>
                <a:latin typeface="Candara" pitchFamily="34" charset="0"/>
              </a:rPr>
              <a:t>Alta Capacidad de flujos internos de mayor sensibilidad de los ejes </a:t>
            </a:r>
            <a:r>
              <a:rPr lang="es-ES" sz="1600" b="1" dirty="0" smtClean="0">
                <a:solidFill>
                  <a:schemeClr val="bg1"/>
                </a:solidFill>
                <a:latin typeface="Candara" pitchFamily="34" charset="0"/>
              </a:rPr>
              <a:t>IIRSA  convergen </a:t>
            </a:r>
            <a:r>
              <a:rPr lang="es-ES" sz="1600" b="1" dirty="0">
                <a:solidFill>
                  <a:schemeClr val="bg1"/>
                </a:solidFill>
                <a:latin typeface="Candara" pitchFamily="34" charset="0"/>
              </a:rPr>
              <a:t>en la integración regional</a:t>
            </a:r>
          </a:p>
        </p:txBody>
      </p:sp>
      <p:sp>
        <p:nvSpPr>
          <p:cNvPr id="13" name="Text Box 6"/>
          <p:cNvSpPr txBox="1">
            <a:spLocks noChangeArrowheads="1"/>
          </p:cNvSpPr>
          <p:nvPr/>
        </p:nvSpPr>
        <p:spPr bwMode="auto">
          <a:xfrm>
            <a:off x="323528" y="4941168"/>
            <a:ext cx="6429375" cy="830997"/>
          </a:xfrm>
          <a:prstGeom prst="rect">
            <a:avLst/>
          </a:prstGeom>
          <a:solidFill>
            <a:schemeClr val="bg2">
              <a:lumMod val="65000"/>
              <a:alpha val="91000"/>
            </a:schemeClr>
          </a:solidFill>
          <a:ln w="9525" algn="ctr">
            <a:noFill/>
            <a:miter lim="800000"/>
            <a:headEnd/>
            <a:tailEnd/>
          </a:ln>
        </p:spPr>
        <p:txBody>
          <a:bodyPr>
            <a:spAutoFit/>
          </a:bodyPr>
          <a:lstStyle/>
          <a:p>
            <a:pPr algn="ctr"/>
            <a:r>
              <a:rPr lang="es-ES" sz="1600" b="1" dirty="0">
                <a:solidFill>
                  <a:schemeClr val="bg1"/>
                </a:solidFill>
                <a:latin typeface="Candara" pitchFamily="34" charset="0"/>
              </a:rPr>
              <a:t>Zona con capacidad para absorber procesos de mejoramiento constante</a:t>
            </a:r>
            <a:r>
              <a:rPr lang="es-ES" sz="1600" b="1" dirty="0" smtClean="0">
                <a:solidFill>
                  <a:schemeClr val="bg1"/>
                </a:solidFill>
                <a:latin typeface="Candara" pitchFamily="34" charset="0"/>
              </a:rPr>
              <a:t>: Innovación </a:t>
            </a:r>
            <a:r>
              <a:rPr lang="es-ES" sz="1600" b="1" dirty="0">
                <a:solidFill>
                  <a:schemeClr val="bg1"/>
                </a:solidFill>
                <a:latin typeface="Candara" pitchFamily="34" charset="0"/>
              </a:rPr>
              <a:t>y generación del conocimiento, capaces de conformar cadenas productivas de alta competitividad global</a:t>
            </a:r>
          </a:p>
        </p:txBody>
      </p:sp>
    </p:spTree>
  </p:cSld>
  <p:clrMapOvr>
    <a:masterClrMapping/>
  </p:clrMapOvr>
  <p:transition>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7415736" cy="1040160"/>
          </a:xfrm>
        </p:spPr>
        <p:txBody>
          <a:bodyPr>
            <a:normAutofit/>
          </a:bodyPr>
          <a:lstStyle/>
          <a:p>
            <a:pPr marL="469900" indent="-469900" algn="ctr" eaLnBrk="0" hangingPunct="0">
              <a:lnSpc>
                <a:spcPct val="80000"/>
              </a:lnSpc>
              <a:spcBef>
                <a:spcPct val="20000"/>
              </a:spcBef>
            </a:pPr>
            <a:r>
              <a:rPr lang="es-ES" sz="2800" b="1" dirty="0" smtClean="0">
                <a:solidFill>
                  <a:schemeClr val="accent2"/>
                </a:solidFill>
                <a:latin typeface="Candara" pitchFamily="34" charset="0"/>
              </a:rPr>
              <a:t>EJES MULTIMODAL DEL AMAZONAS NORTE:</a:t>
            </a:r>
            <a:r>
              <a:rPr lang="es-ES" sz="2400" b="1" dirty="0" smtClean="0">
                <a:latin typeface="Candara" pitchFamily="34" charset="0"/>
              </a:rPr>
              <a:t/>
            </a:r>
            <a:br>
              <a:rPr lang="es-ES" sz="2400" b="1" dirty="0" smtClean="0">
                <a:latin typeface="Candara" pitchFamily="34" charset="0"/>
              </a:rPr>
            </a:br>
            <a:r>
              <a:rPr lang="es-ES" sz="2000" dirty="0" smtClean="0">
                <a:solidFill>
                  <a:schemeClr val="accent4">
                    <a:lumMod val="75000"/>
                  </a:schemeClr>
                </a:solidFill>
                <a:latin typeface="Candara" pitchFamily="34" charset="0"/>
              </a:rPr>
              <a:t>PAITA Y BAYOVAR – YURIMAGUAS – IQUITOS - MANAOS</a:t>
            </a:r>
            <a:endParaRPr lang="es-ES" sz="2400" dirty="0">
              <a:solidFill>
                <a:schemeClr val="accent4">
                  <a:lumMod val="75000"/>
                </a:schemeClr>
              </a:solidFill>
              <a:latin typeface="Candara" pitchFamily="34" charset="0"/>
            </a:endParaRPr>
          </a:p>
        </p:txBody>
      </p:sp>
      <p:pic>
        <p:nvPicPr>
          <p:cNvPr id="5" name="Picture 13"/>
          <p:cNvPicPr>
            <a:picLocks noChangeAspect="1" noChangeArrowheads="1"/>
          </p:cNvPicPr>
          <p:nvPr/>
        </p:nvPicPr>
        <p:blipFill>
          <a:blip r:embed="rId2" cstate="print"/>
          <a:srcRect/>
          <a:stretch>
            <a:fillRect/>
          </a:stretch>
        </p:blipFill>
        <p:spPr bwMode="auto">
          <a:xfrm>
            <a:off x="1000100" y="2857496"/>
            <a:ext cx="1225550" cy="1054100"/>
          </a:xfrm>
          <a:prstGeom prst="rect">
            <a:avLst/>
          </a:prstGeom>
          <a:noFill/>
          <a:ln w="9525" algn="ctr">
            <a:noFill/>
            <a:miter lim="800000"/>
            <a:headEnd/>
            <a:tailEnd/>
          </a:ln>
        </p:spPr>
      </p:pic>
      <p:pic>
        <p:nvPicPr>
          <p:cNvPr id="6" name="Picture 15"/>
          <p:cNvPicPr>
            <a:picLocks noChangeAspect="1" noChangeArrowheads="1"/>
          </p:cNvPicPr>
          <p:nvPr/>
        </p:nvPicPr>
        <p:blipFill>
          <a:blip r:embed="rId3" cstate="print"/>
          <a:srcRect b="22789"/>
          <a:stretch>
            <a:fillRect/>
          </a:stretch>
        </p:blipFill>
        <p:spPr bwMode="auto">
          <a:xfrm>
            <a:off x="755650" y="1700213"/>
            <a:ext cx="7954963" cy="4257675"/>
          </a:xfrm>
          <a:prstGeom prst="rect">
            <a:avLst/>
          </a:prstGeom>
          <a:noFill/>
          <a:ln w="9525">
            <a:noFill/>
            <a:miter lim="800000"/>
            <a:headEnd/>
            <a:tailEnd/>
          </a:ln>
          <a:effectLst/>
        </p:spPr>
      </p:pic>
      <p:pic>
        <p:nvPicPr>
          <p:cNvPr id="7" name="Picture 25"/>
          <p:cNvPicPr>
            <a:picLocks noChangeAspect="1" noChangeArrowheads="1"/>
          </p:cNvPicPr>
          <p:nvPr/>
        </p:nvPicPr>
        <p:blipFill>
          <a:blip r:embed="rId4" cstate="print"/>
          <a:srcRect/>
          <a:stretch>
            <a:fillRect/>
          </a:stretch>
        </p:blipFill>
        <p:spPr bwMode="auto">
          <a:xfrm>
            <a:off x="2411760" y="2284629"/>
            <a:ext cx="1584176" cy="1176908"/>
          </a:xfrm>
          <a:prstGeom prst="rect">
            <a:avLst/>
          </a:prstGeom>
          <a:noFill/>
          <a:ln w="19050">
            <a:solidFill>
              <a:schemeClr val="bg1"/>
            </a:solidFill>
            <a:miter lim="800000"/>
            <a:headEnd/>
            <a:tailEnd/>
          </a:ln>
        </p:spPr>
      </p:pic>
      <p:pic>
        <p:nvPicPr>
          <p:cNvPr id="8" name="Picture 15" descr="P1090219"/>
          <p:cNvPicPr>
            <a:picLocks noChangeAspect="1" noChangeArrowheads="1"/>
          </p:cNvPicPr>
          <p:nvPr/>
        </p:nvPicPr>
        <p:blipFill>
          <a:blip r:embed="rId5" cstate="print"/>
          <a:srcRect/>
          <a:stretch>
            <a:fillRect/>
          </a:stretch>
        </p:blipFill>
        <p:spPr bwMode="auto">
          <a:xfrm>
            <a:off x="3635896" y="4221088"/>
            <a:ext cx="1080120" cy="864096"/>
          </a:xfrm>
          <a:prstGeom prst="rect">
            <a:avLst/>
          </a:prstGeom>
          <a:noFill/>
          <a:ln w="19050">
            <a:solidFill>
              <a:schemeClr val="bg1"/>
            </a:solidFill>
            <a:miter lim="800000"/>
            <a:headEnd/>
            <a:tailEnd/>
          </a:ln>
        </p:spPr>
      </p:pic>
      <p:pic>
        <p:nvPicPr>
          <p:cNvPr id="9" name="Picture 16"/>
          <p:cNvPicPr>
            <a:picLocks noChangeAspect="1" noChangeArrowheads="1"/>
          </p:cNvPicPr>
          <p:nvPr/>
        </p:nvPicPr>
        <p:blipFill>
          <a:blip r:embed="rId6" cstate="print"/>
          <a:srcRect/>
          <a:stretch>
            <a:fillRect/>
          </a:stretch>
        </p:blipFill>
        <p:spPr bwMode="auto">
          <a:xfrm>
            <a:off x="251520" y="4797153"/>
            <a:ext cx="1008112" cy="864095"/>
          </a:xfrm>
          <a:prstGeom prst="rect">
            <a:avLst/>
          </a:prstGeom>
          <a:noFill/>
          <a:ln w="19050">
            <a:solidFill>
              <a:schemeClr val="bg1"/>
            </a:solidFill>
            <a:miter lim="800000"/>
            <a:headEnd/>
            <a:tailEnd/>
          </a:ln>
          <a:effectLst/>
        </p:spPr>
      </p:pic>
      <p:pic>
        <p:nvPicPr>
          <p:cNvPr id="10" name="Picture 17"/>
          <p:cNvPicPr>
            <a:picLocks noChangeAspect="1" noChangeArrowheads="1"/>
          </p:cNvPicPr>
          <p:nvPr/>
        </p:nvPicPr>
        <p:blipFill>
          <a:blip r:embed="rId7" cstate="print"/>
          <a:srcRect/>
          <a:stretch>
            <a:fillRect/>
          </a:stretch>
        </p:blipFill>
        <p:spPr bwMode="auto">
          <a:xfrm>
            <a:off x="6948264" y="2110912"/>
            <a:ext cx="1656184" cy="1217262"/>
          </a:xfrm>
          <a:prstGeom prst="rect">
            <a:avLst/>
          </a:prstGeom>
          <a:noFill/>
          <a:ln w="19050">
            <a:solidFill>
              <a:schemeClr val="bg1"/>
            </a:solidFill>
            <a:miter lim="800000"/>
            <a:headEnd/>
            <a:tailEnd/>
          </a:ln>
          <a:effectLst/>
        </p:spPr>
      </p:pic>
      <p:pic>
        <p:nvPicPr>
          <p:cNvPr id="11" name="Picture 13"/>
          <p:cNvPicPr>
            <a:picLocks noChangeAspect="1" noChangeArrowheads="1"/>
          </p:cNvPicPr>
          <p:nvPr/>
        </p:nvPicPr>
        <p:blipFill>
          <a:blip r:embed="rId8" cstate="print"/>
          <a:srcRect/>
          <a:stretch>
            <a:fillRect/>
          </a:stretch>
        </p:blipFill>
        <p:spPr bwMode="auto">
          <a:xfrm>
            <a:off x="179512" y="3039954"/>
            <a:ext cx="1008112" cy="867081"/>
          </a:xfrm>
          <a:prstGeom prst="rect">
            <a:avLst/>
          </a:prstGeom>
          <a:noFill/>
          <a:ln w="19050" algn="ctr">
            <a:solidFill>
              <a:schemeClr val="bg1"/>
            </a:solidFill>
            <a:miter lim="800000"/>
            <a:headEnd/>
            <a:tailEnd/>
          </a:ln>
        </p:spPr>
      </p:pic>
      <p:cxnSp>
        <p:nvCxnSpPr>
          <p:cNvPr id="15" name="14 Conector recto"/>
          <p:cNvCxnSpPr>
            <a:endCxn id="8" idx="1"/>
          </p:cNvCxnSpPr>
          <p:nvPr/>
        </p:nvCxnSpPr>
        <p:spPr>
          <a:xfrm>
            <a:off x="2987824" y="4581128"/>
            <a:ext cx="648072" cy="7200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marL="469900" indent="-469900" algn="ctr" eaLnBrk="0" hangingPunct="0">
              <a:lnSpc>
                <a:spcPct val="80000"/>
              </a:lnSpc>
              <a:spcBef>
                <a:spcPct val="20000"/>
              </a:spcBef>
            </a:pPr>
            <a:r>
              <a:rPr lang="es-ES" sz="2400" b="1" dirty="0" smtClean="0">
                <a:solidFill>
                  <a:schemeClr val="accent2"/>
                </a:solidFill>
                <a:latin typeface="Candara" pitchFamily="34" charset="0"/>
              </a:rPr>
              <a:t>EJES PERÚ - BRASIL:</a:t>
            </a:r>
            <a:r>
              <a:rPr lang="es-ES" sz="2000" b="1" dirty="0" smtClean="0">
                <a:latin typeface="Candara" pitchFamily="34" charset="0"/>
              </a:rPr>
              <a:t/>
            </a:r>
            <a:br>
              <a:rPr lang="es-ES" sz="2000" b="1" dirty="0" smtClean="0">
                <a:latin typeface="Candara" pitchFamily="34" charset="0"/>
              </a:rPr>
            </a:br>
            <a:r>
              <a:rPr lang="es-ES" sz="1800" dirty="0" smtClean="0">
                <a:solidFill>
                  <a:schemeClr val="accent4">
                    <a:lumMod val="75000"/>
                  </a:schemeClr>
                </a:solidFill>
                <a:latin typeface="Candara" pitchFamily="34" charset="0"/>
              </a:rPr>
              <a:t>SAN JUAN, MATARANI E ILO – RIO BRANCO – PORTO VELHO</a:t>
            </a:r>
            <a:endParaRPr lang="es-ES" dirty="0">
              <a:solidFill>
                <a:schemeClr val="accent4">
                  <a:lumMod val="75000"/>
                </a:schemeClr>
              </a:solidFill>
              <a:latin typeface="Candara" pitchFamily="34" charset="0"/>
            </a:endParaRPr>
          </a:p>
        </p:txBody>
      </p:sp>
      <p:pic>
        <p:nvPicPr>
          <p:cNvPr id="4" name="Picture 15"/>
          <p:cNvPicPr>
            <a:picLocks noChangeAspect="1" noChangeArrowheads="1"/>
          </p:cNvPicPr>
          <p:nvPr/>
        </p:nvPicPr>
        <p:blipFill>
          <a:blip r:embed="rId2" cstate="print"/>
          <a:srcRect/>
          <a:stretch>
            <a:fillRect/>
          </a:stretch>
        </p:blipFill>
        <p:spPr bwMode="auto">
          <a:xfrm>
            <a:off x="758158" y="1556792"/>
            <a:ext cx="8207273" cy="4176464"/>
          </a:xfrm>
          <a:prstGeom prst="rect">
            <a:avLst/>
          </a:prstGeom>
          <a:noFill/>
          <a:ln w="9525">
            <a:noFill/>
            <a:miter lim="800000"/>
            <a:headEnd/>
            <a:tailEnd/>
          </a:ln>
          <a:effectLst/>
        </p:spPr>
      </p:pic>
      <p:pic>
        <p:nvPicPr>
          <p:cNvPr id="5" name="Picture 9"/>
          <p:cNvPicPr>
            <a:picLocks noChangeAspect="1" noChangeArrowheads="1"/>
          </p:cNvPicPr>
          <p:nvPr/>
        </p:nvPicPr>
        <p:blipFill>
          <a:blip r:embed="rId3" cstate="print"/>
          <a:srcRect/>
          <a:stretch>
            <a:fillRect/>
          </a:stretch>
        </p:blipFill>
        <p:spPr bwMode="auto">
          <a:xfrm>
            <a:off x="683568" y="3140968"/>
            <a:ext cx="1903413" cy="1319212"/>
          </a:xfrm>
          <a:prstGeom prst="rect">
            <a:avLst/>
          </a:prstGeom>
          <a:noFill/>
          <a:ln w="19050">
            <a:solidFill>
              <a:schemeClr val="bg1"/>
            </a:solidFill>
            <a:miter lim="800000"/>
            <a:headEnd/>
            <a:tailEnd/>
          </a:ln>
        </p:spPr>
      </p:pic>
      <p:pic>
        <p:nvPicPr>
          <p:cNvPr id="6" name="Picture 8"/>
          <p:cNvPicPr>
            <a:picLocks noChangeAspect="1" noChangeArrowheads="1"/>
          </p:cNvPicPr>
          <p:nvPr/>
        </p:nvPicPr>
        <p:blipFill>
          <a:blip r:embed="rId4" cstate="print">
            <a:lum bright="12000"/>
          </a:blip>
          <a:srcRect/>
          <a:stretch>
            <a:fillRect/>
          </a:stretch>
        </p:blipFill>
        <p:spPr bwMode="auto">
          <a:xfrm>
            <a:off x="4499992" y="4869160"/>
            <a:ext cx="1584325" cy="1338262"/>
          </a:xfrm>
          <a:prstGeom prst="rect">
            <a:avLst/>
          </a:prstGeom>
          <a:noFill/>
          <a:ln w="19050">
            <a:solidFill>
              <a:schemeClr val="bg1"/>
            </a:solidFill>
            <a:miter lim="800000"/>
            <a:headEnd/>
            <a:tailEnd/>
          </a:ln>
        </p:spPr>
      </p:pic>
      <p:pic>
        <p:nvPicPr>
          <p:cNvPr id="7" name="Picture 3" descr="1155686227_tisur10"/>
          <p:cNvPicPr>
            <a:picLocks noChangeAspect="1" noChangeArrowheads="1"/>
          </p:cNvPicPr>
          <p:nvPr/>
        </p:nvPicPr>
        <p:blipFill>
          <a:blip r:embed="rId5" cstate="print"/>
          <a:srcRect/>
          <a:stretch>
            <a:fillRect/>
          </a:stretch>
        </p:blipFill>
        <p:spPr bwMode="auto">
          <a:xfrm>
            <a:off x="1187624" y="5229200"/>
            <a:ext cx="2087563" cy="1333500"/>
          </a:xfrm>
          <a:prstGeom prst="rect">
            <a:avLst/>
          </a:prstGeom>
          <a:noFill/>
          <a:ln w="38100">
            <a:solidFill>
              <a:schemeClr val="bg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33 Imagen" descr="Grafico2.jpg"/>
          <p:cNvPicPr>
            <a:picLocks noChangeAspect="1"/>
          </p:cNvPicPr>
          <p:nvPr/>
        </p:nvPicPr>
        <p:blipFill>
          <a:blip r:embed="rId2" cstate="print"/>
          <a:srcRect/>
          <a:stretch>
            <a:fillRect/>
          </a:stretch>
        </p:blipFill>
        <p:spPr bwMode="auto">
          <a:xfrm>
            <a:off x="323528" y="1390650"/>
            <a:ext cx="8635511" cy="5467350"/>
          </a:xfrm>
          <a:prstGeom prst="rect">
            <a:avLst/>
          </a:prstGeom>
          <a:noFill/>
          <a:ln w="9525">
            <a:noFill/>
            <a:miter lim="800000"/>
            <a:headEnd/>
            <a:tailEnd/>
          </a:ln>
        </p:spPr>
      </p:pic>
      <p:grpSp>
        <p:nvGrpSpPr>
          <p:cNvPr id="2" name="34 Grupo"/>
          <p:cNvGrpSpPr>
            <a:grpSpLocks/>
          </p:cNvGrpSpPr>
          <p:nvPr/>
        </p:nvGrpSpPr>
        <p:grpSpPr bwMode="auto">
          <a:xfrm>
            <a:off x="611560" y="4653136"/>
            <a:ext cx="2447192" cy="1900237"/>
            <a:chOff x="10180638" y="576036"/>
            <a:chExt cx="3082925" cy="2012950"/>
          </a:xfrm>
        </p:grpSpPr>
        <p:pic>
          <p:nvPicPr>
            <p:cNvPr id="14348" name="Picture 7" descr="Barcaza y Empujador"/>
            <p:cNvPicPr>
              <a:picLocks noChangeAspect="1" noChangeArrowheads="1"/>
            </p:cNvPicPr>
            <p:nvPr/>
          </p:nvPicPr>
          <p:blipFill>
            <a:blip r:embed="rId3" cstate="print"/>
            <a:srcRect/>
            <a:stretch>
              <a:fillRect/>
            </a:stretch>
          </p:blipFill>
          <p:spPr bwMode="auto">
            <a:xfrm>
              <a:off x="10180638" y="576036"/>
              <a:ext cx="3082925" cy="2012950"/>
            </a:xfrm>
            <a:prstGeom prst="rect">
              <a:avLst/>
            </a:prstGeom>
            <a:noFill/>
            <a:ln w="9525">
              <a:solidFill>
                <a:schemeClr val="accent2"/>
              </a:solidFill>
              <a:miter lim="800000"/>
              <a:headEnd/>
              <a:tailEnd/>
            </a:ln>
          </p:spPr>
        </p:pic>
        <p:sp>
          <p:nvSpPr>
            <p:cNvPr id="128008" name="Text Box 8"/>
            <p:cNvSpPr txBox="1">
              <a:spLocks noChangeArrowheads="1"/>
            </p:cNvSpPr>
            <p:nvPr/>
          </p:nvSpPr>
          <p:spPr bwMode="auto">
            <a:xfrm>
              <a:off x="12217441" y="2086169"/>
              <a:ext cx="1014142" cy="236198"/>
            </a:xfrm>
            <a:prstGeom prst="rect">
              <a:avLst/>
            </a:prstGeom>
            <a:noFill/>
            <a:ln w="9525" algn="ctr">
              <a:solidFill>
                <a:schemeClr val="accent2"/>
              </a:solidFill>
              <a:miter lim="800000"/>
              <a:headEnd/>
              <a:tailEnd/>
            </a:ln>
            <a:effectLst>
              <a:prstShdw prst="shdw17" dist="17961" dir="2700000">
                <a:schemeClr val="accent1">
                  <a:gamma/>
                  <a:shade val="60000"/>
                  <a:invGamma/>
                </a:schemeClr>
              </a:prstShdw>
            </a:effectLst>
          </p:spPr>
          <p:txBody>
            <a:bodyPr wrap="none" lIns="68415" tIns="34208" rIns="68415" bIns="34208">
              <a:spAutoFit/>
            </a:bodyPr>
            <a:lstStyle/>
            <a:p>
              <a:pPr marL="476250" indent="-476250" algn="just" defTabSz="684213">
                <a:spcBef>
                  <a:spcPct val="0"/>
                </a:spcBef>
                <a:defRPr/>
              </a:pPr>
              <a:r>
                <a:rPr lang="es-AR" sz="1000" dirty="0"/>
                <a:t>EMPUJADOR</a:t>
              </a:r>
              <a:endParaRPr lang="es-ES" sz="1000" dirty="0"/>
            </a:p>
          </p:txBody>
        </p:sp>
        <p:sp>
          <p:nvSpPr>
            <p:cNvPr id="14350" name="Line 10"/>
            <p:cNvSpPr>
              <a:spLocks noChangeShapeType="1"/>
            </p:cNvSpPr>
            <p:nvPr/>
          </p:nvSpPr>
          <p:spPr bwMode="auto">
            <a:xfrm flipH="1" flipV="1">
              <a:off x="12038013" y="1426710"/>
              <a:ext cx="339725" cy="176213"/>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4351" name="Line 11"/>
            <p:cNvSpPr>
              <a:spLocks noChangeShapeType="1"/>
            </p:cNvSpPr>
            <p:nvPr/>
          </p:nvSpPr>
          <p:spPr bwMode="auto">
            <a:xfrm flipH="1" flipV="1">
              <a:off x="12638088" y="1104447"/>
              <a:ext cx="341313" cy="176213"/>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4352" name="Line 12"/>
            <p:cNvSpPr>
              <a:spLocks noChangeShapeType="1"/>
            </p:cNvSpPr>
            <p:nvPr/>
          </p:nvSpPr>
          <p:spPr bwMode="auto">
            <a:xfrm flipH="1">
              <a:off x="12063413" y="1126672"/>
              <a:ext cx="615950" cy="307975"/>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28013" name="Text Box 13"/>
            <p:cNvSpPr txBox="1">
              <a:spLocks noChangeArrowheads="1"/>
            </p:cNvSpPr>
            <p:nvPr/>
          </p:nvSpPr>
          <p:spPr bwMode="auto">
            <a:xfrm rot="19739665">
              <a:off x="12121775" y="1081834"/>
              <a:ext cx="468897" cy="236198"/>
            </a:xfrm>
            <a:prstGeom prst="rect">
              <a:avLst/>
            </a:prstGeom>
            <a:noFill/>
            <a:ln w="9525" algn="ctr">
              <a:solidFill>
                <a:schemeClr val="accent2"/>
              </a:solidFill>
              <a:miter lim="800000"/>
              <a:headEnd/>
              <a:tailEnd/>
            </a:ln>
            <a:effectLst>
              <a:prstShdw prst="shdw17" dist="17961" dir="2700000">
                <a:schemeClr val="accent1">
                  <a:gamma/>
                  <a:shade val="60000"/>
                  <a:invGamma/>
                </a:schemeClr>
              </a:prstShdw>
            </a:effectLst>
          </p:spPr>
          <p:txBody>
            <a:bodyPr wrap="none" lIns="68415" tIns="34208" rIns="68415" bIns="34208">
              <a:spAutoFit/>
            </a:bodyPr>
            <a:lstStyle/>
            <a:p>
              <a:pPr marL="476250" indent="-476250" algn="just" defTabSz="684213">
                <a:spcBef>
                  <a:spcPct val="0"/>
                </a:spcBef>
                <a:defRPr/>
              </a:pPr>
              <a:r>
                <a:rPr lang="es-AR" sz="1000" b="0"/>
                <a:t>20m</a:t>
              </a:r>
              <a:endParaRPr lang="es-ES" sz="1000" b="0"/>
            </a:p>
          </p:txBody>
        </p:sp>
        <p:sp>
          <p:nvSpPr>
            <p:cNvPr id="14354" name="Line 14"/>
            <p:cNvSpPr>
              <a:spLocks noChangeShapeType="1"/>
            </p:cNvSpPr>
            <p:nvPr/>
          </p:nvSpPr>
          <p:spPr bwMode="auto">
            <a:xfrm flipH="1">
              <a:off x="12276661" y="1727456"/>
              <a:ext cx="355600" cy="190500"/>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4355" name="Line 15"/>
            <p:cNvSpPr>
              <a:spLocks noChangeShapeType="1"/>
            </p:cNvSpPr>
            <p:nvPr/>
          </p:nvSpPr>
          <p:spPr bwMode="auto">
            <a:xfrm flipH="1">
              <a:off x="12042775" y="1631497"/>
              <a:ext cx="355600" cy="190500"/>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4356" name="Line 16"/>
            <p:cNvSpPr>
              <a:spLocks noChangeShapeType="1"/>
            </p:cNvSpPr>
            <p:nvPr/>
          </p:nvSpPr>
          <p:spPr bwMode="auto">
            <a:xfrm>
              <a:off x="12085638" y="1799772"/>
              <a:ext cx="204788" cy="106363"/>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28017" name="Text Box 17"/>
            <p:cNvSpPr txBox="1">
              <a:spLocks noChangeArrowheads="1"/>
            </p:cNvSpPr>
            <p:nvPr/>
          </p:nvSpPr>
          <p:spPr bwMode="auto">
            <a:xfrm rot="1965101">
              <a:off x="11859633" y="1808312"/>
              <a:ext cx="468897" cy="236198"/>
            </a:xfrm>
            <a:prstGeom prst="rect">
              <a:avLst/>
            </a:prstGeom>
            <a:noFill/>
            <a:ln w="9525" algn="ctr">
              <a:solidFill>
                <a:schemeClr val="accent2"/>
              </a:solidFill>
              <a:miter lim="800000"/>
              <a:headEnd/>
              <a:tailEnd/>
            </a:ln>
            <a:effectLst>
              <a:prstShdw prst="shdw17" dist="17961" dir="2700000">
                <a:schemeClr val="accent1">
                  <a:gamma/>
                  <a:shade val="60000"/>
                  <a:invGamma/>
                </a:schemeClr>
              </a:prstShdw>
            </a:effectLst>
          </p:spPr>
          <p:txBody>
            <a:bodyPr wrap="none" lIns="68415" tIns="34208" rIns="68415" bIns="34208">
              <a:spAutoFit/>
            </a:bodyPr>
            <a:lstStyle/>
            <a:p>
              <a:pPr marL="476250" indent="-476250" algn="just" defTabSz="684213">
                <a:spcBef>
                  <a:spcPct val="0"/>
                </a:spcBef>
                <a:defRPr/>
              </a:pPr>
              <a:r>
                <a:rPr lang="es-AR" sz="1000" b="0"/>
                <a:t>12m</a:t>
              </a:r>
              <a:endParaRPr lang="es-ES" sz="1000" b="0"/>
            </a:p>
          </p:txBody>
        </p:sp>
        <p:sp>
          <p:nvSpPr>
            <p:cNvPr id="14358" name="Line 18"/>
            <p:cNvSpPr>
              <a:spLocks noChangeShapeType="1"/>
            </p:cNvSpPr>
            <p:nvPr/>
          </p:nvSpPr>
          <p:spPr bwMode="auto">
            <a:xfrm flipH="1">
              <a:off x="11857038" y="1079047"/>
              <a:ext cx="355600" cy="192088"/>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4359" name="Line 20"/>
            <p:cNvSpPr>
              <a:spLocks noChangeShapeType="1"/>
            </p:cNvSpPr>
            <p:nvPr/>
          </p:nvSpPr>
          <p:spPr bwMode="auto">
            <a:xfrm>
              <a:off x="11895138" y="959985"/>
              <a:ext cx="269875" cy="136525"/>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28021" name="Text Box 21"/>
            <p:cNvSpPr txBox="1">
              <a:spLocks noChangeArrowheads="1"/>
            </p:cNvSpPr>
            <p:nvPr/>
          </p:nvSpPr>
          <p:spPr bwMode="auto">
            <a:xfrm rot="1965101">
              <a:off x="11870709" y="834630"/>
              <a:ext cx="468897" cy="236198"/>
            </a:xfrm>
            <a:prstGeom prst="rect">
              <a:avLst/>
            </a:prstGeom>
            <a:noFill/>
            <a:ln w="9525" algn="ctr">
              <a:solidFill>
                <a:schemeClr val="accent2"/>
              </a:solidFill>
              <a:miter lim="800000"/>
              <a:headEnd/>
              <a:tailEnd/>
            </a:ln>
            <a:effectLst>
              <a:prstShdw prst="shdw17" dist="17961" dir="2700000">
                <a:schemeClr val="accent1">
                  <a:gamma/>
                  <a:shade val="60000"/>
                  <a:invGamma/>
                </a:schemeClr>
              </a:prstShdw>
            </a:effectLst>
          </p:spPr>
          <p:txBody>
            <a:bodyPr wrap="none" lIns="68415" tIns="34208" rIns="68415" bIns="34208">
              <a:spAutoFit/>
            </a:bodyPr>
            <a:lstStyle/>
            <a:p>
              <a:pPr marL="476250" indent="-476250" algn="just" defTabSz="684213">
                <a:spcBef>
                  <a:spcPct val="0"/>
                </a:spcBef>
                <a:defRPr/>
              </a:pPr>
              <a:r>
                <a:rPr lang="es-AR" sz="1000" b="0" dirty="0"/>
                <a:t>12m</a:t>
              </a:r>
              <a:endParaRPr lang="es-ES" sz="1000" b="0" dirty="0"/>
            </a:p>
          </p:txBody>
        </p:sp>
        <p:sp>
          <p:nvSpPr>
            <p:cNvPr id="14361" name="Line 22"/>
            <p:cNvSpPr>
              <a:spLocks noChangeShapeType="1"/>
            </p:cNvSpPr>
            <p:nvPr/>
          </p:nvSpPr>
          <p:spPr bwMode="auto">
            <a:xfrm flipH="1" flipV="1">
              <a:off x="10215563" y="1761672"/>
              <a:ext cx="63500" cy="39688"/>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4362" name="Line 23"/>
            <p:cNvSpPr>
              <a:spLocks noChangeShapeType="1"/>
            </p:cNvSpPr>
            <p:nvPr/>
          </p:nvSpPr>
          <p:spPr bwMode="auto">
            <a:xfrm flipH="1" flipV="1">
              <a:off x="11490325" y="1088572"/>
              <a:ext cx="60325" cy="31750"/>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4363" name="Line 24"/>
            <p:cNvSpPr>
              <a:spLocks noChangeShapeType="1"/>
            </p:cNvSpPr>
            <p:nvPr/>
          </p:nvSpPr>
          <p:spPr bwMode="auto">
            <a:xfrm flipH="1">
              <a:off x="10234613" y="1102860"/>
              <a:ext cx="1282700" cy="666750"/>
            </a:xfrm>
            <a:prstGeom prst="line">
              <a:avLst/>
            </a:prstGeom>
            <a:noFill/>
            <a:ln w="3175">
              <a:solidFill>
                <a:schemeClr val="accent2"/>
              </a:solidFill>
              <a:round/>
              <a:headEnd/>
              <a:tailEnd/>
            </a:ln>
          </p:spPr>
          <p:txBody>
            <a:bodyPr lIns="68415" tIns="34208" rIns="68415" bIns="34208" anchor="ctr">
              <a:spAutoFit/>
            </a:bodyPr>
            <a:lstStyle/>
            <a:p>
              <a:endParaRPr lang="es-PE"/>
            </a:p>
          </p:txBody>
        </p:sp>
        <p:sp>
          <p:nvSpPr>
            <p:cNvPr id="128025" name="Text Box 25"/>
            <p:cNvSpPr txBox="1">
              <a:spLocks noChangeArrowheads="1"/>
            </p:cNvSpPr>
            <p:nvPr/>
          </p:nvSpPr>
          <p:spPr bwMode="auto">
            <a:xfrm rot="19739665">
              <a:off x="10678153" y="1187779"/>
              <a:ext cx="468897" cy="236198"/>
            </a:xfrm>
            <a:prstGeom prst="rect">
              <a:avLst/>
            </a:prstGeom>
            <a:noFill/>
            <a:ln w="9525" algn="ctr">
              <a:solidFill>
                <a:schemeClr val="accent2"/>
              </a:solidFill>
              <a:miter lim="800000"/>
              <a:headEnd/>
              <a:tailEnd/>
            </a:ln>
            <a:effectLst>
              <a:prstShdw prst="shdw17" dist="17961" dir="2700000">
                <a:schemeClr val="accent1">
                  <a:gamma/>
                  <a:shade val="60000"/>
                  <a:invGamma/>
                </a:schemeClr>
              </a:prstShdw>
            </a:effectLst>
          </p:spPr>
          <p:txBody>
            <a:bodyPr wrap="none" lIns="68415" tIns="34208" rIns="68415" bIns="34208">
              <a:spAutoFit/>
            </a:bodyPr>
            <a:lstStyle/>
            <a:p>
              <a:pPr marL="476250" indent="-476250" algn="just" defTabSz="684213">
                <a:spcBef>
                  <a:spcPct val="0"/>
                </a:spcBef>
                <a:defRPr/>
              </a:pPr>
              <a:r>
                <a:rPr lang="es-AR" sz="1000" b="0"/>
                <a:t>50m</a:t>
              </a:r>
              <a:endParaRPr lang="es-ES" sz="1000" b="0"/>
            </a:p>
          </p:txBody>
        </p:sp>
        <p:sp>
          <p:nvSpPr>
            <p:cNvPr id="128026" name="Text Box 26"/>
            <p:cNvSpPr txBox="1">
              <a:spLocks noChangeArrowheads="1"/>
            </p:cNvSpPr>
            <p:nvPr/>
          </p:nvSpPr>
          <p:spPr bwMode="auto">
            <a:xfrm>
              <a:off x="10271352" y="652315"/>
              <a:ext cx="882881" cy="399215"/>
            </a:xfrm>
            <a:prstGeom prst="rect">
              <a:avLst/>
            </a:prstGeom>
            <a:noFill/>
            <a:ln w="9525" algn="ctr">
              <a:solidFill>
                <a:schemeClr val="accent2"/>
              </a:solidFill>
              <a:miter lim="800000"/>
              <a:headEnd/>
              <a:tailEnd/>
            </a:ln>
            <a:effectLst>
              <a:prstShdw prst="shdw17" dist="17961" dir="2700000">
                <a:schemeClr val="accent1">
                  <a:gamma/>
                  <a:shade val="60000"/>
                  <a:invGamma/>
                </a:schemeClr>
              </a:prstShdw>
            </a:effectLst>
          </p:spPr>
          <p:txBody>
            <a:bodyPr wrap="none" lIns="68415" tIns="34208" rIns="68415" bIns="34208">
              <a:spAutoFit/>
            </a:bodyPr>
            <a:lstStyle/>
            <a:p>
              <a:pPr marL="476250" indent="-476250" algn="just" defTabSz="684213">
                <a:spcBef>
                  <a:spcPct val="0"/>
                </a:spcBef>
                <a:defRPr/>
              </a:pPr>
              <a:r>
                <a:rPr lang="es-AR" sz="1000" dirty="0"/>
                <a:t>BARCAZA </a:t>
              </a:r>
            </a:p>
            <a:p>
              <a:pPr marL="476250" indent="-476250" algn="just" defTabSz="684213">
                <a:spcBef>
                  <a:spcPct val="0"/>
                </a:spcBef>
                <a:defRPr/>
              </a:pPr>
              <a:r>
                <a:rPr lang="es-AR" sz="1000" dirty="0"/>
                <a:t>ESTANDAR</a:t>
              </a:r>
              <a:endParaRPr lang="es-ES" sz="1000" dirty="0"/>
            </a:p>
          </p:txBody>
        </p:sp>
        <p:sp>
          <p:nvSpPr>
            <p:cNvPr id="14366" name="Line 27"/>
            <p:cNvSpPr>
              <a:spLocks noChangeShapeType="1"/>
            </p:cNvSpPr>
            <p:nvPr/>
          </p:nvSpPr>
          <p:spPr bwMode="auto">
            <a:xfrm flipH="1">
              <a:off x="11574463" y="937760"/>
              <a:ext cx="355600" cy="192088"/>
            </a:xfrm>
            <a:prstGeom prst="line">
              <a:avLst/>
            </a:prstGeom>
            <a:noFill/>
            <a:ln w="3175">
              <a:solidFill>
                <a:schemeClr val="accent2"/>
              </a:solidFill>
              <a:round/>
              <a:headEnd/>
              <a:tailEnd/>
            </a:ln>
          </p:spPr>
          <p:txBody>
            <a:bodyPr lIns="68415" tIns="34208" rIns="68415" bIns="34208" anchor="ctr">
              <a:spAutoFit/>
            </a:bodyPr>
            <a:lstStyle/>
            <a:p>
              <a:endParaRPr lang="es-PE"/>
            </a:p>
          </p:txBody>
        </p:sp>
      </p:grpSp>
      <p:sp>
        <p:nvSpPr>
          <p:cNvPr id="117766" name="Rectangle 6"/>
          <p:cNvSpPr>
            <a:spLocks noChangeArrowheads="1"/>
          </p:cNvSpPr>
          <p:nvPr/>
        </p:nvSpPr>
        <p:spPr bwMode="auto">
          <a:xfrm rot="10800000" flipV="1">
            <a:off x="6156176" y="4797152"/>
            <a:ext cx="2504342" cy="1761855"/>
          </a:xfrm>
          <a:prstGeom prst="rect">
            <a:avLst/>
          </a:prstGeom>
          <a:solidFill>
            <a:srgbClr val="0070C0"/>
          </a:solidFill>
          <a:ln w="9525" algn="ctr">
            <a:noFill/>
            <a:miter lim="800000"/>
            <a:headEnd/>
            <a:tailEnd/>
          </a:ln>
          <a:effectLst>
            <a:prstShdw prst="shdw17" dist="17961" dir="2700000">
              <a:schemeClr val="accent1">
                <a:gamma/>
                <a:shade val="60000"/>
                <a:invGamma/>
              </a:schemeClr>
            </a:prstShdw>
          </a:effectLst>
        </p:spPr>
        <p:txBody>
          <a:bodyPr lIns="68415" tIns="34208" rIns="68415" bIns="34208" anchor="ctr">
            <a:spAutoFit/>
          </a:bodyPr>
          <a:lstStyle/>
          <a:p>
            <a:pPr marL="358775" lvl="1" indent="-179388" algn="l">
              <a:spcBef>
                <a:spcPct val="0"/>
              </a:spcBef>
              <a:defRPr/>
            </a:pPr>
            <a:r>
              <a:rPr lang="es-ES" sz="1050" b="1" i="1" dirty="0">
                <a:solidFill>
                  <a:schemeClr val="bg1"/>
                </a:solidFill>
              </a:rPr>
              <a:t>Características de la Barcaza Estándar:</a:t>
            </a:r>
          </a:p>
          <a:p>
            <a:pPr marL="358775" lvl="1" indent="-179388" algn="l">
              <a:spcBef>
                <a:spcPct val="0"/>
              </a:spcBef>
              <a:defRPr/>
            </a:pPr>
            <a:endParaRPr lang="es-ES" sz="1000" b="1" i="1" dirty="0">
              <a:solidFill>
                <a:schemeClr val="bg1"/>
              </a:solidFill>
            </a:endParaRPr>
          </a:p>
          <a:p>
            <a:pPr marL="358775" lvl="1" indent="-179388" algn="l">
              <a:spcBef>
                <a:spcPct val="0"/>
              </a:spcBef>
              <a:buFontTx/>
              <a:buChar char="•"/>
              <a:defRPr/>
            </a:pPr>
            <a:r>
              <a:rPr lang="es-ES" sz="1000" b="1" i="1" dirty="0">
                <a:solidFill>
                  <a:schemeClr val="bg1"/>
                </a:solidFill>
              </a:rPr>
              <a:t>Eslora: 50 m</a:t>
            </a:r>
          </a:p>
          <a:p>
            <a:pPr marL="358775" lvl="1" indent="-179388" algn="l">
              <a:spcBef>
                <a:spcPct val="0"/>
              </a:spcBef>
              <a:buFontTx/>
              <a:buChar char="•"/>
              <a:defRPr/>
            </a:pPr>
            <a:r>
              <a:rPr lang="es-ES" sz="1000" b="1" i="1" dirty="0">
                <a:solidFill>
                  <a:schemeClr val="bg1"/>
                </a:solidFill>
              </a:rPr>
              <a:t>Manga: 12 m</a:t>
            </a:r>
          </a:p>
          <a:p>
            <a:pPr marL="358775" lvl="1" indent="-179388" algn="l">
              <a:spcBef>
                <a:spcPct val="0"/>
              </a:spcBef>
              <a:buFontTx/>
              <a:buChar char="•"/>
              <a:defRPr/>
            </a:pPr>
            <a:r>
              <a:rPr lang="es-ES" sz="1000" b="1" i="1" dirty="0">
                <a:solidFill>
                  <a:schemeClr val="bg1"/>
                </a:solidFill>
              </a:rPr>
              <a:t>Puntal 3.2 m</a:t>
            </a:r>
          </a:p>
          <a:p>
            <a:pPr marL="358775" lvl="1" indent="-179388" algn="l">
              <a:spcBef>
                <a:spcPct val="0"/>
              </a:spcBef>
              <a:buFontTx/>
              <a:buChar char="•"/>
              <a:defRPr/>
            </a:pPr>
            <a:r>
              <a:rPr lang="es-ES" sz="1000" b="1" i="1" dirty="0">
                <a:solidFill>
                  <a:schemeClr val="bg1"/>
                </a:solidFill>
              </a:rPr>
              <a:t>Calado Máximo: 2.7 m (8,85 pies)</a:t>
            </a:r>
          </a:p>
          <a:p>
            <a:pPr marL="358775" lvl="1" indent="-179388" algn="l">
              <a:spcBef>
                <a:spcPct val="0"/>
              </a:spcBef>
              <a:buFontTx/>
              <a:buChar char="•"/>
              <a:defRPr/>
            </a:pPr>
            <a:r>
              <a:rPr lang="es-ES" sz="1000" b="1" i="1" dirty="0">
                <a:solidFill>
                  <a:schemeClr val="bg1"/>
                </a:solidFill>
              </a:rPr>
              <a:t>Calado Mínimo (vacía) 0,5 m</a:t>
            </a:r>
          </a:p>
          <a:p>
            <a:pPr marL="358775" lvl="1" indent="-179388" algn="l">
              <a:spcBef>
                <a:spcPct val="0"/>
              </a:spcBef>
              <a:buFontTx/>
              <a:buChar char="•"/>
              <a:defRPr/>
            </a:pPr>
            <a:r>
              <a:rPr lang="es-ES" sz="1000" b="1" i="1" dirty="0">
                <a:solidFill>
                  <a:schemeClr val="bg1"/>
                </a:solidFill>
              </a:rPr>
              <a:t>Velocidad con calado máximo: 10 km/h</a:t>
            </a:r>
          </a:p>
          <a:p>
            <a:pPr marL="358775" lvl="1" indent="-179388" algn="l">
              <a:spcBef>
                <a:spcPct val="0"/>
              </a:spcBef>
              <a:buFontTx/>
              <a:buChar char="•"/>
              <a:defRPr/>
            </a:pPr>
            <a:r>
              <a:rPr lang="es-ES" sz="1000" b="1" i="1" dirty="0">
                <a:solidFill>
                  <a:schemeClr val="bg1"/>
                </a:solidFill>
              </a:rPr>
              <a:t>Velocidad con calado 6’: 10.8 km/h</a:t>
            </a:r>
          </a:p>
          <a:p>
            <a:pPr marL="358775" lvl="1" indent="-179388" algn="l">
              <a:spcBef>
                <a:spcPct val="0"/>
              </a:spcBef>
              <a:buFontTx/>
              <a:buChar char="•"/>
              <a:defRPr/>
            </a:pPr>
            <a:r>
              <a:rPr lang="es-ES" sz="1000" b="1" i="1" dirty="0">
                <a:solidFill>
                  <a:schemeClr val="bg1"/>
                </a:solidFill>
              </a:rPr>
              <a:t>Carga Útil con Calado Máximo: 1.250 t</a:t>
            </a:r>
          </a:p>
          <a:p>
            <a:pPr marL="358775" lvl="1" indent="-179388" algn="l">
              <a:spcBef>
                <a:spcPct val="0"/>
              </a:spcBef>
              <a:buFontTx/>
              <a:buChar char="•"/>
              <a:defRPr/>
            </a:pPr>
            <a:r>
              <a:rPr lang="es-ES" sz="1000" b="1" i="1" dirty="0">
                <a:solidFill>
                  <a:schemeClr val="bg1"/>
                </a:solidFill>
              </a:rPr>
              <a:t>Carga Útil con calado 6’: 750 t</a:t>
            </a:r>
          </a:p>
        </p:txBody>
      </p:sp>
      <p:pic>
        <p:nvPicPr>
          <p:cNvPr id="14343" name="Picture 29" descr="image002"/>
          <p:cNvPicPr>
            <a:picLocks noChangeAspect="1" noChangeArrowheads="1"/>
          </p:cNvPicPr>
          <p:nvPr/>
        </p:nvPicPr>
        <p:blipFill>
          <a:blip r:embed="rId4" cstate="print"/>
          <a:srcRect/>
          <a:stretch>
            <a:fillRect/>
          </a:stretch>
        </p:blipFill>
        <p:spPr bwMode="auto">
          <a:xfrm>
            <a:off x="3238501" y="2141538"/>
            <a:ext cx="1329104" cy="957262"/>
          </a:xfrm>
          <a:prstGeom prst="rect">
            <a:avLst/>
          </a:prstGeom>
          <a:noFill/>
          <a:ln w="9525">
            <a:noFill/>
            <a:miter lim="800000"/>
            <a:headEnd/>
            <a:tailEnd/>
          </a:ln>
        </p:spPr>
      </p:pic>
      <p:pic>
        <p:nvPicPr>
          <p:cNvPr id="14344" name="Picture 8" descr="COMBOIO 16 BGs"/>
          <p:cNvPicPr>
            <a:picLocks noChangeAspect="1" noChangeArrowheads="1"/>
          </p:cNvPicPr>
          <p:nvPr/>
        </p:nvPicPr>
        <p:blipFill>
          <a:blip r:embed="rId5" cstate="print"/>
          <a:srcRect/>
          <a:stretch>
            <a:fillRect/>
          </a:stretch>
        </p:blipFill>
        <p:spPr bwMode="auto">
          <a:xfrm>
            <a:off x="6622074" y="1954213"/>
            <a:ext cx="1444869" cy="927100"/>
          </a:xfrm>
          <a:prstGeom prst="rect">
            <a:avLst/>
          </a:prstGeom>
          <a:noFill/>
          <a:ln w="9525">
            <a:noFill/>
            <a:miter lim="800000"/>
            <a:headEnd/>
            <a:tailEnd/>
          </a:ln>
        </p:spPr>
      </p:pic>
      <p:sp>
        <p:nvSpPr>
          <p:cNvPr id="31" name="30 Título"/>
          <p:cNvSpPr>
            <a:spLocks noGrp="1"/>
          </p:cNvSpPr>
          <p:nvPr>
            <p:ph type="title"/>
          </p:nvPr>
        </p:nvSpPr>
        <p:spPr/>
        <p:txBody>
          <a:bodyPr>
            <a:noAutofit/>
          </a:bodyPr>
          <a:lstStyle/>
          <a:p>
            <a:r>
              <a:rPr lang="es-ES" sz="2800" b="1" dirty="0" smtClean="0">
                <a:solidFill>
                  <a:schemeClr val="accent2"/>
                </a:solidFill>
                <a:latin typeface="Candara" pitchFamily="34" charset="0"/>
              </a:rPr>
              <a:t>PROPUESTA DE LOS CONVOYES DEL SISTEMA HIDROVIARIO</a:t>
            </a:r>
            <a:endParaRPr lang="es-PE" sz="2800" b="1" dirty="0">
              <a:solidFill>
                <a:schemeClr val="accent2"/>
              </a:solidFill>
              <a:latin typeface="Candara"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755576" y="1628800"/>
            <a:ext cx="2843808" cy="648071"/>
          </a:xfrm>
          <a:ln cap="rnd">
            <a:noFill/>
          </a:ln>
        </p:spPr>
        <p:txBody>
          <a:bodyPr>
            <a:normAutofit fontScale="90000"/>
          </a:bodyPr>
          <a:lstStyle/>
          <a:p>
            <a:pPr algn="ctr"/>
            <a:r>
              <a:rPr lang="es-ES" sz="2000" dirty="0" smtClean="0">
                <a:solidFill>
                  <a:srgbClr val="A50021"/>
                </a:solidFill>
              </a:rPr>
              <a:t>Proyecto de Infraestructura con Hidrovías</a:t>
            </a:r>
            <a:endParaRPr lang="es-ES" sz="2000" dirty="0">
              <a:solidFill>
                <a:srgbClr val="A50021"/>
              </a:solidFill>
            </a:endParaRPr>
          </a:p>
        </p:txBody>
      </p:sp>
      <p:pic>
        <p:nvPicPr>
          <p:cNvPr id="134145" name="Picture 1" descr="D:\_Documentos_Infraestructura\Director_Q\present_holanda\diagrama.jpg"/>
          <p:cNvPicPr>
            <a:picLocks noChangeAspect="1" noChangeArrowheads="1"/>
          </p:cNvPicPr>
          <p:nvPr/>
        </p:nvPicPr>
        <p:blipFill>
          <a:blip r:embed="rId2" cstate="print"/>
          <a:srcRect l="5094" t="2026" r="4938" b="22012"/>
          <a:stretch>
            <a:fillRect/>
          </a:stretch>
        </p:blipFill>
        <p:spPr bwMode="auto">
          <a:xfrm>
            <a:off x="4164834" y="0"/>
            <a:ext cx="4943670" cy="6741368"/>
          </a:xfrm>
          <a:prstGeom prst="rect">
            <a:avLst/>
          </a:prstGeom>
          <a:noFill/>
        </p:spPr>
      </p:pic>
      <p:sp>
        <p:nvSpPr>
          <p:cNvPr id="9" name="8 CuadroTexto"/>
          <p:cNvSpPr txBox="1"/>
          <p:nvPr/>
        </p:nvSpPr>
        <p:spPr>
          <a:xfrm>
            <a:off x="683568" y="4869160"/>
            <a:ext cx="3168352" cy="200055"/>
          </a:xfrm>
          <a:prstGeom prst="rect">
            <a:avLst/>
          </a:prstGeom>
          <a:noFill/>
        </p:spPr>
        <p:txBody>
          <a:bodyPr wrap="square" rtlCol="0">
            <a:spAutoFit/>
          </a:bodyPr>
          <a:lstStyle/>
          <a:p>
            <a:r>
              <a:rPr lang="es-PE" sz="700" i="1" dirty="0" smtClean="0">
                <a:solidFill>
                  <a:schemeClr val="bg1">
                    <a:lumMod val="50000"/>
                  </a:schemeClr>
                </a:solidFill>
              </a:rPr>
              <a:t>Fuente: Dirección de hidrografía y Navegación -DHN </a:t>
            </a:r>
            <a:endParaRPr lang="es-PE" sz="700" i="1" dirty="0">
              <a:solidFill>
                <a:schemeClr val="bg1">
                  <a:lumMod val="50000"/>
                </a:schemeClr>
              </a:solidFill>
            </a:endParaRPr>
          </a:p>
        </p:txBody>
      </p:sp>
      <p:pic>
        <p:nvPicPr>
          <p:cNvPr id="131073" name="Picture 1" descr="D:\_Documentos_Infraestructura\Director_Q\present_holanda\regimenes_azul.jpg"/>
          <p:cNvPicPr>
            <a:picLocks noChangeAspect="1" noChangeArrowheads="1"/>
          </p:cNvPicPr>
          <p:nvPr/>
        </p:nvPicPr>
        <p:blipFill>
          <a:blip r:embed="rId3" cstate="print"/>
          <a:srcRect r="-165" b="5679"/>
          <a:stretch>
            <a:fillRect/>
          </a:stretch>
        </p:blipFill>
        <p:spPr bwMode="auto">
          <a:xfrm>
            <a:off x="683568" y="2852936"/>
            <a:ext cx="3024335" cy="1979270"/>
          </a:xfrm>
          <a:prstGeom prst="rect">
            <a:avLst/>
          </a:prstGeom>
          <a:noFill/>
        </p:spPr>
      </p:pic>
      <p:sp>
        <p:nvSpPr>
          <p:cNvPr id="12" name="11 Rectángulo redondeado"/>
          <p:cNvSpPr/>
          <p:nvPr/>
        </p:nvSpPr>
        <p:spPr>
          <a:xfrm>
            <a:off x="827584" y="1556792"/>
            <a:ext cx="2664296" cy="72008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A5002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1 Grupo"/>
          <p:cNvGrpSpPr/>
          <p:nvPr/>
        </p:nvGrpSpPr>
        <p:grpSpPr>
          <a:xfrm>
            <a:off x="827584" y="260648"/>
            <a:ext cx="7704979" cy="5735559"/>
            <a:chOff x="179388" y="285728"/>
            <a:chExt cx="8785225" cy="6378597"/>
          </a:xfrm>
        </p:grpSpPr>
        <p:sp>
          <p:nvSpPr>
            <p:cNvPr id="1029" name="20 CuadroTexto"/>
            <p:cNvSpPr txBox="1">
              <a:spLocks noChangeArrowheads="1"/>
            </p:cNvSpPr>
            <p:nvPr/>
          </p:nvSpPr>
          <p:spPr bwMode="auto">
            <a:xfrm>
              <a:off x="357158" y="285728"/>
              <a:ext cx="3024187" cy="1569660"/>
            </a:xfrm>
            <a:prstGeom prst="rect">
              <a:avLst/>
            </a:prstGeom>
            <a:noFill/>
            <a:ln w="9525">
              <a:noFill/>
              <a:miter lim="800000"/>
              <a:headEnd/>
              <a:tailEnd/>
            </a:ln>
          </p:spPr>
          <p:txBody>
            <a:bodyPr>
              <a:spAutoFit/>
            </a:bodyPr>
            <a:lstStyle/>
            <a:p>
              <a:r>
                <a:rPr lang="es-MX" sz="2400" b="1" i="1" dirty="0">
                  <a:solidFill>
                    <a:srgbClr val="000000"/>
                  </a:solidFill>
                  <a:latin typeface="Arial Narrow" pitchFamily="34" charset="0"/>
                </a:rPr>
                <a:t>Transporte Multimodal Internacional </a:t>
              </a:r>
              <a:r>
                <a:rPr lang="es-MX" sz="2400" b="1" i="1" dirty="0" smtClean="0">
                  <a:solidFill>
                    <a:srgbClr val="000000"/>
                  </a:solidFill>
                  <a:latin typeface="Arial Narrow" pitchFamily="34" charset="0"/>
                </a:rPr>
                <a:t>: propuesta para  desarrollar el cabotaje</a:t>
              </a:r>
              <a:endParaRPr lang="es-PE" sz="2400" b="1" i="1" dirty="0">
                <a:solidFill>
                  <a:srgbClr val="000000"/>
                </a:solidFill>
                <a:latin typeface="Arial Narrow" pitchFamily="34" charset="0"/>
              </a:endParaRPr>
            </a:p>
          </p:txBody>
        </p:sp>
        <p:sp>
          <p:nvSpPr>
            <p:cNvPr id="27" name="26 Flecha derecha"/>
            <p:cNvSpPr>
              <a:spLocks noChangeArrowheads="1"/>
            </p:cNvSpPr>
            <p:nvPr/>
          </p:nvSpPr>
          <p:spPr bwMode="auto">
            <a:xfrm>
              <a:off x="3348038" y="2563813"/>
              <a:ext cx="719137" cy="360362"/>
            </a:xfrm>
            <a:prstGeom prst="rightArrow">
              <a:avLst>
                <a:gd name="adj1" fmla="val 50000"/>
                <a:gd name="adj2" fmla="val 50001"/>
              </a:avLst>
            </a:prstGeom>
            <a:solidFill>
              <a:srgbClr val="3366CC"/>
            </a:solidFill>
            <a:ln w="9525" algn="ctr">
              <a:solidFill>
                <a:srgbClr val="000000"/>
              </a:solidFill>
              <a:miter lim="800000"/>
              <a:headEnd/>
              <a:tailEnd/>
            </a:ln>
          </p:spPr>
          <p:txBody>
            <a:bodyPr anchor="ctr"/>
            <a:lstStyle/>
            <a:p>
              <a:pPr algn="ctr">
                <a:defRPr/>
              </a:pPr>
              <a:endParaRPr lang="es-PE" sz="1800">
                <a:solidFill>
                  <a:schemeClr val="lt1"/>
                </a:solidFill>
                <a:latin typeface="+mn-lt"/>
                <a:cs typeface="+mn-cs"/>
              </a:endParaRPr>
            </a:p>
          </p:txBody>
        </p:sp>
        <p:sp>
          <p:nvSpPr>
            <p:cNvPr id="20" name="19 Flecha arriba"/>
            <p:cNvSpPr>
              <a:spLocks noChangeArrowheads="1"/>
            </p:cNvSpPr>
            <p:nvPr/>
          </p:nvSpPr>
          <p:spPr bwMode="auto">
            <a:xfrm>
              <a:off x="1331913" y="3357563"/>
              <a:ext cx="431800" cy="977900"/>
            </a:xfrm>
            <a:prstGeom prst="upArrow">
              <a:avLst>
                <a:gd name="adj1" fmla="val 50000"/>
                <a:gd name="adj2" fmla="val 50002"/>
              </a:avLst>
            </a:prstGeom>
            <a:solidFill>
              <a:srgbClr val="3366CC"/>
            </a:solidFill>
            <a:ln w="9525" algn="ctr">
              <a:solidFill>
                <a:srgbClr val="000000"/>
              </a:solidFill>
              <a:miter lim="800000"/>
              <a:headEnd/>
              <a:tailEnd/>
            </a:ln>
          </p:spPr>
          <p:txBody>
            <a:bodyPr anchor="ctr"/>
            <a:lstStyle/>
            <a:p>
              <a:pPr algn="ctr">
                <a:defRPr/>
              </a:pPr>
              <a:endParaRPr lang="es-PE" sz="1800">
                <a:solidFill>
                  <a:schemeClr val="lt1"/>
                </a:solidFill>
                <a:latin typeface="+mn-lt"/>
                <a:cs typeface="+mn-cs"/>
              </a:endParaRPr>
            </a:p>
          </p:txBody>
        </p:sp>
        <p:sp>
          <p:nvSpPr>
            <p:cNvPr id="16" name="15 Flecha izquierda"/>
            <p:cNvSpPr>
              <a:spLocks noChangeArrowheads="1"/>
            </p:cNvSpPr>
            <p:nvPr/>
          </p:nvSpPr>
          <p:spPr bwMode="auto">
            <a:xfrm>
              <a:off x="3203575" y="5445125"/>
              <a:ext cx="719138" cy="360363"/>
            </a:xfrm>
            <a:prstGeom prst="leftArrow">
              <a:avLst>
                <a:gd name="adj1" fmla="val 50000"/>
                <a:gd name="adj2" fmla="val 50001"/>
              </a:avLst>
            </a:prstGeom>
            <a:solidFill>
              <a:srgbClr val="3366CC"/>
            </a:solidFill>
            <a:ln w="9525" algn="ctr">
              <a:solidFill>
                <a:srgbClr val="000000"/>
              </a:solidFill>
              <a:miter lim="800000"/>
              <a:headEnd/>
              <a:tailEnd/>
            </a:ln>
          </p:spPr>
          <p:txBody>
            <a:bodyPr anchor="ctr"/>
            <a:lstStyle/>
            <a:p>
              <a:pPr algn="ctr">
                <a:defRPr/>
              </a:pPr>
              <a:endParaRPr lang="es-PE" sz="1800">
                <a:solidFill>
                  <a:schemeClr val="lt1"/>
                </a:solidFill>
                <a:latin typeface="+mn-lt"/>
                <a:cs typeface="+mn-cs"/>
              </a:endParaRPr>
            </a:p>
          </p:txBody>
        </p:sp>
        <p:sp>
          <p:nvSpPr>
            <p:cNvPr id="15" name="14 Flecha curvada hacia la izquierda"/>
            <p:cNvSpPr>
              <a:spLocks noChangeArrowheads="1"/>
            </p:cNvSpPr>
            <p:nvPr/>
          </p:nvSpPr>
          <p:spPr bwMode="auto">
            <a:xfrm>
              <a:off x="7451725" y="5734050"/>
              <a:ext cx="720725" cy="649288"/>
            </a:xfrm>
            <a:prstGeom prst="curvedLeftArrow">
              <a:avLst>
                <a:gd name="adj1" fmla="val 25000"/>
                <a:gd name="adj2" fmla="val 50000"/>
                <a:gd name="adj3" fmla="val 25001"/>
              </a:avLst>
            </a:prstGeom>
            <a:solidFill>
              <a:srgbClr val="3366CC"/>
            </a:solidFill>
            <a:ln w="9525" algn="ctr">
              <a:solidFill>
                <a:srgbClr val="000000"/>
              </a:solidFill>
              <a:miter lim="800000"/>
              <a:headEnd/>
              <a:tailEnd/>
            </a:ln>
          </p:spPr>
          <p:txBody>
            <a:bodyPr anchor="ctr"/>
            <a:lstStyle/>
            <a:p>
              <a:pPr algn="ctr">
                <a:defRPr/>
              </a:pPr>
              <a:endParaRPr lang="es-PE" sz="1800">
                <a:latin typeface="+mn-lt"/>
                <a:cs typeface="+mn-cs"/>
              </a:endParaRPr>
            </a:p>
          </p:txBody>
        </p:sp>
        <p:sp>
          <p:nvSpPr>
            <p:cNvPr id="14" name="13 Flecha abajo"/>
            <p:cNvSpPr>
              <a:spLocks noChangeArrowheads="1"/>
            </p:cNvSpPr>
            <p:nvPr/>
          </p:nvSpPr>
          <p:spPr bwMode="auto">
            <a:xfrm>
              <a:off x="7740650" y="3860800"/>
              <a:ext cx="288925" cy="503238"/>
            </a:xfrm>
            <a:prstGeom prst="downArrow">
              <a:avLst>
                <a:gd name="adj1" fmla="val 50000"/>
                <a:gd name="adj2" fmla="val 50003"/>
              </a:avLst>
            </a:prstGeom>
            <a:solidFill>
              <a:srgbClr val="3366CC"/>
            </a:solidFill>
            <a:ln w="9525" algn="ctr">
              <a:solidFill>
                <a:srgbClr val="000000"/>
              </a:solidFill>
              <a:miter lim="800000"/>
              <a:headEnd/>
              <a:tailEnd/>
            </a:ln>
          </p:spPr>
          <p:txBody>
            <a:bodyPr anchor="ctr"/>
            <a:lstStyle/>
            <a:p>
              <a:pPr algn="ctr">
                <a:defRPr/>
              </a:pPr>
              <a:endParaRPr lang="es-PE" sz="1800">
                <a:solidFill>
                  <a:schemeClr val="lt1"/>
                </a:solidFill>
                <a:latin typeface="+mn-lt"/>
                <a:cs typeface="+mn-cs"/>
              </a:endParaRPr>
            </a:p>
          </p:txBody>
        </p:sp>
        <p:sp>
          <p:nvSpPr>
            <p:cNvPr id="13" name="12 Flecha abajo"/>
            <p:cNvSpPr>
              <a:spLocks noChangeArrowheads="1"/>
            </p:cNvSpPr>
            <p:nvPr/>
          </p:nvSpPr>
          <p:spPr bwMode="auto">
            <a:xfrm>
              <a:off x="7740650" y="1895475"/>
              <a:ext cx="287338" cy="431800"/>
            </a:xfrm>
            <a:prstGeom prst="downArrow">
              <a:avLst>
                <a:gd name="adj1" fmla="val 50000"/>
                <a:gd name="adj2" fmla="val 50002"/>
              </a:avLst>
            </a:prstGeom>
            <a:solidFill>
              <a:srgbClr val="3366CC"/>
            </a:solidFill>
            <a:ln w="9525" algn="ctr">
              <a:solidFill>
                <a:srgbClr val="000000"/>
              </a:solidFill>
              <a:miter lim="800000"/>
              <a:headEnd/>
              <a:tailEnd/>
            </a:ln>
          </p:spPr>
          <p:txBody>
            <a:bodyPr anchor="ctr"/>
            <a:lstStyle/>
            <a:p>
              <a:pPr algn="ctr">
                <a:defRPr/>
              </a:pPr>
              <a:endParaRPr lang="es-PE" sz="1800">
                <a:solidFill>
                  <a:schemeClr val="lt1"/>
                </a:solidFill>
                <a:latin typeface="+mn-lt"/>
                <a:cs typeface="+mn-cs"/>
              </a:endParaRPr>
            </a:p>
          </p:txBody>
        </p:sp>
        <p:pic>
          <p:nvPicPr>
            <p:cNvPr id="1036" name="Picture 8"/>
            <p:cNvPicPr>
              <a:picLocks noChangeAspect="1" noChangeArrowheads="1"/>
            </p:cNvPicPr>
            <p:nvPr/>
          </p:nvPicPr>
          <p:blipFill>
            <a:blip r:embed="rId3" cstate="print"/>
            <a:srcRect/>
            <a:stretch>
              <a:fillRect/>
            </a:stretch>
          </p:blipFill>
          <p:spPr bwMode="auto">
            <a:xfrm>
              <a:off x="6948488" y="671513"/>
              <a:ext cx="2016125" cy="1173162"/>
            </a:xfrm>
            <a:prstGeom prst="rect">
              <a:avLst/>
            </a:prstGeom>
            <a:noFill/>
            <a:ln w="9525">
              <a:noFill/>
              <a:miter lim="800000"/>
              <a:headEnd/>
              <a:tailEnd/>
            </a:ln>
          </p:spPr>
        </p:pic>
        <p:pic>
          <p:nvPicPr>
            <p:cNvPr id="1037" name="Picture 11"/>
            <p:cNvPicPr>
              <a:picLocks noChangeAspect="1" noChangeArrowheads="1"/>
            </p:cNvPicPr>
            <p:nvPr/>
          </p:nvPicPr>
          <p:blipFill>
            <a:blip r:embed="rId4" cstate="print"/>
            <a:srcRect/>
            <a:stretch>
              <a:fillRect/>
            </a:stretch>
          </p:blipFill>
          <p:spPr bwMode="auto">
            <a:xfrm>
              <a:off x="6948488" y="2366963"/>
              <a:ext cx="1941512" cy="1400175"/>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6877050" y="4365625"/>
            <a:ext cx="2017713" cy="1295400"/>
          </p:xfrm>
          <a:graphic>
            <a:graphicData uri="http://schemas.openxmlformats.org/presentationml/2006/ole">
              <p:oleObj spid="_x0000_s79874" r:id="rId5" imgW="5544324" imgH="3666667" progId="">
                <p:embed/>
              </p:oleObj>
            </a:graphicData>
          </a:graphic>
        </p:graphicFrame>
        <p:pic>
          <p:nvPicPr>
            <p:cNvPr id="1038" name="Picture 9" descr="澳大利亚合并01"/>
            <p:cNvPicPr>
              <a:picLocks noChangeAspect="1" noChangeArrowheads="1"/>
            </p:cNvPicPr>
            <p:nvPr/>
          </p:nvPicPr>
          <p:blipFill>
            <a:blip r:embed="rId6" cstate="print"/>
            <a:srcRect/>
            <a:stretch>
              <a:fillRect/>
            </a:stretch>
          </p:blipFill>
          <p:spPr bwMode="auto">
            <a:xfrm>
              <a:off x="4284663" y="1398588"/>
              <a:ext cx="2016125" cy="1454150"/>
            </a:xfrm>
            <a:prstGeom prst="rect">
              <a:avLst/>
            </a:prstGeom>
            <a:noFill/>
            <a:ln w="9525">
              <a:noFill/>
              <a:miter lim="800000"/>
              <a:headEnd/>
              <a:tailEnd/>
            </a:ln>
          </p:spPr>
        </p:pic>
        <p:pic>
          <p:nvPicPr>
            <p:cNvPr id="1039" name="Picture 20"/>
            <p:cNvPicPr>
              <a:picLocks noChangeAspect="1" noChangeArrowheads="1"/>
            </p:cNvPicPr>
            <p:nvPr/>
          </p:nvPicPr>
          <p:blipFill>
            <a:blip r:embed="rId7" cstate="print"/>
            <a:srcRect/>
            <a:stretch>
              <a:fillRect/>
            </a:stretch>
          </p:blipFill>
          <p:spPr bwMode="auto">
            <a:xfrm>
              <a:off x="179388" y="1916113"/>
              <a:ext cx="3024187" cy="1296987"/>
            </a:xfrm>
            <a:prstGeom prst="rect">
              <a:avLst/>
            </a:prstGeom>
            <a:noFill/>
            <a:ln w="9525">
              <a:noFill/>
              <a:miter lim="800000"/>
              <a:headEnd/>
              <a:tailEnd/>
            </a:ln>
          </p:spPr>
        </p:pic>
        <p:pic>
          <p:nvPicPr>
            <p:cNvPr id="1040" name="Picture 21"/>
            <p:cNvPicPr>
              <a:picLocks noChangeAspect="1" noChangeArrowheads="1"/>
            </p:cNvPicPr>
            <p:nvPr/>
          </p:nvPicPr>
          <p:blipFill>
            <a:blip r:embed="rId8" cstate="print"/>
            <a:srcRect/>
            <a:stretch>
              <a:fillRect/>
            </a:stretch>
          </p:blipFill>
          <p:spPr bwMode="auto">
            <a:xfrm>
              <a:off x="179388" y="4508500"/>
              <a:ext cx="2952750" cy="1584325"/>
            </a:xfrm>
            <a:prstGeom prst="rect">
              <a:avLst/>
            </a:prstGeom>
            <a:noFill/>
            <a:ln w="9525">
              <a:noFill/>
              <a:miter lim="800000"/>
              <a:headEnd/>
              <a:tailEnd/>
            </a:ln>
          </p:spPr>
        </p:pic>
        <p:pic>
          <p:nvPicPr>
            <p:cNvPr id="1041" name="1 Imagen" descr="emb_graneis-araguaia02"/>
            <p:cNvPicPr>
              <a:picLocks noChangeAspect="1" noChangeArrowheads="1"/>
            </p:cNvPicPr>
            <p:nvPr/>
          </p:nvPicPr>
          <p:blipFill>
            <a:blip r:embed="rId9" cstate="print"/>
            <a:srcRect/>
            <a:stretch>
              <a:fillRect/>
            </a:stretch>
          </p:blipFill>
          <p:spPr bwMode="auto">
            <a:xfrm>
              <a:off x="4140200" y="5013325"/>
              <a:ext cx="2592388" cy="1651000"/>
            </a:xfrm>
            <a:prstGeom prst="rect">
              <a:avLst/>
            </a:prstGeom>
            <a:noFill/>
            <a:ln w="9525">
              <a:noFill/>
              <a:miter lim="800000"/>
              <a:headEnd/>
              <a:tailEnd/>
            </a:ln>
          </p:spPr>
        </p:pic>
        <p:pic>
          <p:nvPicPr>
            <p:cNvPr id="1042" name="Picture 7" descr="seguros-de-transporte"/>
            <p:cNvPicPr>
              <a:picLocks noChangeAspect="1" noChangeArrowheads="1"/>
            </p:cNvPicPr>
            <p:nvPr/>
          </p:nvPicPr>
          <p:blipFill>
            <a:blip r:embed="rId10" cstate="print"/>
            <a:srcRect/>
            <a:stretch>
              <a:fillRect/>
            </a:stretch>
          </p:blipFill>
          <p:spPr bwMode="auto">
            <a:xfrm>
              <a:off x="4211638" y="3357563"/>
              <a:ext cx="2376487" cy="1035050"/>
            </a:xfrm>
            <a:prstGeom prst="rect">
              <a:avLst/>
            </a:prstGeom>
            <a:noFill/>
            <a:ln w="9525">
              <a:noFill/>
              <a:miter lim="800000"/>
              <a:headEnd/>
              <a:tailEnd/>
            </a:ln>
          </p:spPr>
        </p:pic>
        <p:sp>
          <p:nvSpPr>
            <p:cNvPr id="1043" name="33 CuadroTexto"/>
            <p:cNvSpPr txBox="1">
              <a:spLocks noChangeArrowheads="1"/>
            </p:cNvSpPr>
            <p:nvPr/>
          </p:nvSpPr>
          <p:spPr bwMode="auto">
            <a:xfrm>
              <a:off x="2268538" y="3508375"/>
              <a:ext cx="1655762" cy="641350"/>
            </a:xfrm>
            <a:prstGeom prst="rect">
              <a:avLst/>
            </a:prstGeom>
            <a:noFill/>
            <a:ln w="9525">
              <a:noFill/>
              <a:miter lim="800000"/>
              <a:headEnd/>
              <a:tailEnd/>
            </a:ln>
          </p:spPr>
          <p:txBody>
            <a:bodyPr>
              <a:spAutoFit/>
            </a:bodyPr>
            <a:lstStyle/>
            <a:p>
              <a:r>
                <a:rPr lang="es-MX" sz="1800" b="1" i="1" dirty="0">
                  <a:solidFill>
                    <a:srgbClr val="000000"/>
                  </a:solidFill>
                  <a:latin typeface="Arial Narrow" pitchFamily="34" charset="0"/>
                </a:rPr>
                <a:t>Entregado y  Cancelado </a:t>
              </a:r>
              <a:endParaRPr lang="es-PE" sz="1800" b="1" i="1" dirty="0">
                <a:solidFill>
                  <a:srgbClr val="000000"/>
                </a:solidFill>
                <a:latin typeface="Arial Narrow" pitchFamily="34" charset="0"/>
              </a:endParaRPr>
            </a:p>
          </p:txBody>
        </p:sp>
        <p:sp>
          <p:nvSpPr>
            <p:cNvPr id="1044" name="Text Box 50"/>
            <p:cNvSpPr txBox="1">
              <a:spLocks noChangeArrowheads="1"/>
            </p:cNvSpPr>
            <p:nvPr/>
          </p:nvSpPr>
          <p:spPr bwMode="auto">
            <a:xfrm>
              <a:off x="4449382" y="2851744"/>
              <a:ext cx="1778761" cy="479196"/>
            </a:xfrm>
            <a:prstGeom prst="rect">
              <a:avLst/>
            </a:prstGeom>
            <a:noFill/>
            <a:ln w="9525" algn="ctr">
              <a:noFill/>
              <a:miter lim="800000"/>
              <a:headEnd/>
              <a:tailEnd/>
            </a:ln>
          </p:spPr>
          <p:txBody>
            <a:bodyPr wrap="none">
              <a:spAutoFit/>
            </a:bodyPr>
            <a:lstStyle/>
            <a:p>
              <a:pPr algn="ctr"/>
              <a:r>
                <a:rPr lang="es-PE" sz="1100" b="1" dirty="0">
                  <a:solidFill>
                    <a:srgbClr val="000000"/>
                  </a:solidFill>
                  <a:latin typeface="Arial Narrow" pitchFamily="34" charset="0"/>
                </a:rPr>
                <a:t>"Operador de Transporte</a:t>
              </a:r>
            </a:p>
            <a:p>
              <a:pPr algn="ctr"/>
              <a:r>
                <a:rPr lang="es-PE" sz="1100" b="1" dirty="0">
                  <a:solidFill>
                    <a:srgbClr val="000000"/>
                  </a:solidFill>
                  <a:latin typeface="Arial Narrow" pitchFamily="34" charset="0"/>
                </a:rPr>
                <a:t> Multimodal" (OTM</a:t>
              </a:r>
              <a:r>
                <a:rPr lang="es-PE" sz="1100" b="1" dirty="0" smtClean="0">
                  <a:solidFill>
                    <a:srgbClr val="000000"/>
                  </a:solidFill>
                  <a:latin typeface="Arial Narrow" pitchFamily="34" charset="0"/>
                </a:rPr>
                <a:t>)</a:t>
              </a:r>
              <a:endParaRPr lang="es-ES" sz="1100" b="1" dirty="0">
                <a:solidFill>
                  <a:srgbClr val="000000"/>
                </a:solidFill>
                <a:latin typeface="Arial Narrow" pitchFamily="34" charset="0"/>
              </a:endParaRPr>
            </a:p>
          </p:txBody>
        </p:sp>
        <p:sp>
          <p:nvSpPr>
            <p:cNvPr id="1045" name="Text Box 51"/>
            <p:cNvSpPr txBox="1">
              <a:spLocks noChangeArrowheads="1"/>
            </p:cNvSpPr>
            <p:nvPr/>
          </p:nvSpPr>
          <p:spPr bwMode="auto">
            <a:xfrm>
              <a:off x="4932363" y="692150"/>
              <a:ext cx="1909762" cy="581025"/>
            </a:xfrm>
            <a:prstGeom prst="rect">
              <a:avLst/>
            </a:prstGeom>
            <a:noFill/>
            <a:ln w="9525" algn="ctr">
              <a:noFill/>
              <a:miter lim="800000"/>
              <a:headEnd/>
              <a:tailEnd/>
            </a:ln>
          </p:spPr>
          <p:txBody>
            <a:bodyPr wrap="none">
              <a:spAutoFit/>
            </a:bodyPr>
            <a:lstStyle/>
            <a:p>
              <a:pPr algn="ctr"/>
              <a:r>
                <a:rPr lang="es-MX" sz="1600" b="1">
                  <a:solidFill>
                    <a:srgbClr val="000000"/>
                  </a:solidFill>
                  <a:latin typeface="Arial Narrow" pitchFamily="34" charset="0"/>
                </a:rPr>
                <a:t>Terminales Interiores </a:t>
              </a:r>
            </a:p>
            <a:p>
              <a:pPr algn="ctr"/>
              <a:r>
                <a:rPr lang="es-MX" sz="1600" b="1">
                  <a:solidFill>
                    <a:srgbClr val="000000"/>
                  </a:solidFill>
                  <a:latin typeface="Arial Narrow" pitchFamily="34" charset="0"/>
                </a:rPr>
                <a:t>de Carga (TIC)</a:t>
              </a:r>
              <a:endParaRPr lang="es-ES" sz="1600" b="1">
                <a:solidFill>
                  <a:srgbClr val="000000"/>
                </a:solidFill>
                <a:latin typeface="Arial Narrow" pitchFamily="34" charset="0"/>
              </a:endParaRPr>
            </a:p>
          </p:txBody>
        </p:sp>
        <p:sp>
          <p:nvSpPr>
            <p:cNvPr id="1046" name="Text Box 52"/>
            <p:cNvSpPr txBox="1">
              <a:spLocks noChangeArrowheads="1"/>
            </p:cNvSpPr>
            <p:nvPr/>
          </p:nvSpPr>
          <p:spPr bwMode="auto">
            <a:xfrm>
              <a:off x="4038257" y="4463232"/>
              <a:ext cx="2709419" cy="479196"/>
            </a:xfrm>
            <a:prstGeom prst="rect">
              <a:avLst/>
            </a:prstGeom>
            <a:noFill/>
            <a:ln w="9525" algn="ctr">
              <a:noFill/>
              <a:miter lim="800000"/>
              <a:headEnd/>
              <a:tailEnd/>
            </a:ln>
          </p:spPr>
          <p:txBody>
            <a:bodyPr wrap="square">
              <a:spAutoFit/>
            </a:bodyPr>
            <a:lstStyle/>
            <a:p>
              <a:pPr algn="ctr"/>
              <a:r>
                <a:rPr lang="es-MX" sz="1100" b="1" dirty="0">
                  <a:solidFill>
                    <a:srgbClr val="000000"/>
                  </a:solidFill>
                  <a:latin typeface="Arial Narrow" pitchFamily="34" charset="0"/>
                </a:rPr>
                <a:t>El OTM </a:t>
              </a:r>
              <a:r>
                <a:rPr lang="es-MX" sz="1100" b="1" dirty="0" smtClean="0">
                  <a:solidFill>
                    <a:srgbClr val="000000"/>
                  </a:solidFill>
                  <a:latin typeface="Arial Narrow" pitchFamily="34" charset="0"/>
                </a:rPr>
                <a:t>emite  el Documento de</a:t>
              </a:r>
              <a:endParaRPr lang="es-MX" sz="1100" b="1" dirty="0">
                <a:solidFill>
                  <a:srgbClr val="000000"/>
                </a:solidFill>
                <a:latin typeface="Arial Narrow" pitchFamily="34" charset="0"/>
              </a:endParaRPr>
            </a:p>
            <a:p>
              <a:pPr algn="ctr"/>
              <a:r>
                <a:rPr lang="es-MX" sz="1100" b="1" dirty="0" smtClean="0">
                  <a:solidFill>
                    <a:srgbClr val="000000"/>
                  </a:solidFill>
                  <a:latin typeface="Arial Narrow" pitchFamily="34" charset="0"/>
                </a:rPr>
                <a:t> Transporte </a:t>
              </a:r>
              <a:r>
                <a:rPr lang="es-MX" sz="1100" b="1" dirty="0">
                  <a:solidFill>
                    <a:srgbClr val="000000"/>
                  </a:solidFill>
                  <a:latin typeface="Arial Narrow" pitchFamily="34" charset="0"/>
                </a:rPr>
                <a:t>Multimodal (DTM)</a:t>
              </a:r>
              <a:endParaRPr lang="es-ES" sz="1100" b="1" dirty="0">
                <a:solidFill>
                  <a:srgbClr val="000000"/>
                </a:solidFill>
                <a:latin typeface="Arial Narrow" pitchFamily="34" charset="0"/>
              </a:endParaRPr>
            </a:p>
          </p:txBody>
        </p:sp>
      </p:grpSp>
      <p:sp>
        <p:nvSpPr>
          <p:cNvPr id="25" name="6 Marcador de pie de página"/>
          <p:cNvSpPr txBox="1">
            <a:spLocks/>
          </p:cNvSpPr>
          <p:nvPr/>
        </p:nvSpPr>
        <p:spPr>
          <a:xfrm>
            <a:off x="6300192" y="6165304"/>
            <a:ext cx="2699792" cy="47667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050" dirty="0" smtClean="0">
                <a:solidFill>
                  <a:schemeClr val="bg1"/>
                </a:solidFill>
              </a:rPr>
              <a:t>José Luis Qwistgaard Suárez</a:t>
            </a:r>
            <a:br>
              <a:rPr lang="es-ES" sz="1050" dirty="0" smtClean="0">
                <a:solidFill>
                  <a:schemeClr val="bg1"/>
                </a:solidFill>
              </a:rPr>
            </a:br>
            <a:r>
              <a:rPr lang="es-ES" sz="1050" dirty="0" smtClean="0">
                <a:solidFill>
                  <a:schemeClr val="bg1"/>
                </a:solidFill>
              </a:rPr>
              <a:t>Director General de Transporte Acuático</a:t>
            </a:r>
            <a:endParaRPr kumimoji="0" lang="es-ES" sz="1050" b="0"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4 Marcador de contenido"/>
          <p:cNvSpPr>
            <a:spLocks/>
          </p:cNvSpPr>
          <p:nvPr/>
        </p:nvSpPr>
        <p:spPr bwMode="auto">
          <a:xfrm>
            <a:off x="467544" y="2132856"/>
            <a:ext cx="4038600" cy="3294062"/>
          </a:xfrm>
          <a:prstGeom prst="rect">
            <a:avLst/>
          </a:prstGeom>
          <a:noFill/>
          <a:ln w="9525">
            <a:noFill/>
            <a:miter lim="800000"/>
            <a:headEnd/>
            <a:tailEnd/>
          </a:ln>
        </p:spPr>
        <p:txBody>
          <a:bodyPr/>
          <a:lstStyle/>
          <a:p>
            <a:pPr marL="342900" indent="-228600">
              <a:spcBef>
                <a:spcPct val="20000"/>
              </a:spcBef>
              <a:buClr>
                <a:schemeClr val="accent1"/>
              </a:buClr>
              <a:buSzPct val="80000"/>
              <a:buFont typeface="Wingdings 2" pitchFamily="18" charset="2"/>
              <a:buChar char=""/>
            </a:pPr>
            <a:r>
              <a:rPr lang="es-PE" sz="2100" b="1" dirty="0">
                <a:solidFill>
                  <a:schemeClr val="accent1">
                    <a:lumMod val="75000"/>
                  </a:schemeClr>
                </a:solidFill>
                <a:latin typeface="Arial Narrow" pitchFamily="34" charset="0"/>
              </a:rPr>
              <a:t>Para el país:</a:t>
            </a: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Racionalización de la infraestructura. </a:t>
            </a: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Mayor competitividad en nuestras exportaciones.</a:t>
            </a: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a:t>
            </a:r>
            <a:r>
              <a:rPr lang="es-MX" sz="2100" dirty="0">
                <a:solidFill>
                  <a:schemeClr val="accent4">
                    <a:lumMod val="50000"/>
                  </a:schemeClr>
                </a:solidFill>
                <a:latin typeface="Arial Narrow" pitchFamily="34" charset="0"/>
              </a:rPr>
              <a:t>Se impulsa el desarrollo del comercio en zonas cercanas a la producción.</a:t>
            </a:r>
            <a:endParaRPr lang="es-PE" sz="2100" dirty="0">
              <a:solidFill>
                <a:schemeClr val="accent4">
                  <a:lumMod val="50000"/>
                </a:schemeClr>
              </a:solidFill>
              <a:latin typeface="Arial Narrow" pitchFamily="34" charset="0"/>
            </a:endParaRP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Menor utilización  de  las vías congestionadas.</a:t>
            </a:r>
            <a:endParaRPr lang="es-PE" sz="2700" dirty="0">
              <a:solidFill>
                <a:schemeClr val="accent4">
                  <a:lumMod val="50000"/>
                </a:schemeClr>
              </a:solidFill>
              <a:latin typeface="Arial Narrow" pitchFamily="34" charset="0"/>
            </a:endParaRPr>
          </a:p>
        </p:txBody>
      </p:sp>
      <p:sp>
        <p:nvSpPr>
          <p:cNvPr id="40967" name="5 Marcador de contenido"/>
          <p:cNvSpPr>
            <a:spLocks/>
          </p:cNvSpPr>
          <p:nvPr/>
        </p:nvSpPr>
        <p:spPr bwMode="auto">
          <a:xfrm>
            <a:off x="4716016" y="2132856"/>
            <a:ext cx="4038600" cy="3149600"/>
          </a:xfrm>
          <a:prstGeom prst="rect">
            <a:avLst/>
          </a:prstGeom>
          <a:noFill/>
          <a:ln w="9525">
            <a:noFill/>
            <a:miter lim="800000"/>
            <a:headEnd/>
            <a:tailEnd/>
          </a:ln>
        </p:spPr>
        <p:txBody>
          <a:bodyPr/>
          <a:lstStyle/>
          <a:p>
            <a:pPr marL="342900" indent="-228600">
              <a:spcBef>
                <a:spcPct val="20000"/>
              </a:spcBef>
              <a:buClr>
                <a:schemeClr val="accent1"/>
              </a:buClr>
              <a:buSzPct val="80000"/>
              <a:buFont typeface="Wingdings 2" pitchFamily="18" charset="2"/>
              <a:buChar char=""/>
            </a:pPr>
            <a:r>
              <a:rPr lang="es-PE" sz="2100" b="1" dirty="0">
                <a:solidFill>
                  <a:schemeClr val="accent1">
                    <a:lumMod val="75000"/>
                  </a:schemeClr>
                </a:solidFill>
                <a:latin typeface="Arial Narrow" pitchFamily="34" charset="0"/>
              </a:rPr>
              <a:t>Para el Usuario:</a:t>
            </a: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Menores costos de transporte.</a:t>
            </a: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 Menores tiempos de viaje.</a:t>
            </a: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 Programación de despachos y tiempos de viaje.</a:t>
            </a: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 Programación de inventarios.</a:t>
            </a: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 Un solo interlocutor con</a:t>
            </a:r>
          </a:p>
          <a:p>
            <a:pPr marL="342900" indent="-228600">
              <a:spcBef>
                <a:spcPct val="20000"/>
              </a:spcBef>
              <a:buClr>
                <a:schemeClr val="accent1"/>
              </a:buClr>
              <a:buSzPct val="80000"/>
              <a:buFont typeface="Wingdings 2" pitchFamily="18" charset="2"/>
              <a:buNone/>
            </a:pPr>
            <a:r>
              <a:rPr lang="es-PE" sz="2100" dirty="0">
                <a:solidFill>
                  <a:schemeClr val="accent4">
                    <a:lumMod val="50000"/>
                  </a:schemeClr>
                </a:solidFill>
                <a:latin typeface="Arial Narrow" pitchFamily="34" charset="0"/>
              </a:rPr>
              <a:t>   responsabilidad total</a:t>
            </a:r>
            <a:r>
              <a:rPr lang="es-PE" sz="2100" b="1" dirty="0">
                <a:solidFill>
                  <a:schemeClr val="accent4">
                    <a:lumMod val="50000"/>
                  </a:schemeClr>
                </a:solidFill>
                <a:latin typeface="Arial Narrow" pitchFamily="34" charset="0"/>
              </a:rPr>
              <a:t>.</a:t>
            </a:r>
          </a:p>
        </p:txBody>
      </p:sp>
      <p:sp>
        <p:nvSpPr>
          <p:cNvPr id="7" name="6 Título"/>
          <p:cNvSpPr>
            <a:spLocks noGrp="1"/>
          </p:cNvSpPr>
          <p:nvPr>
            <p:ph type="title"/>
          </p:nvPr>
        </p:nvSpPr>
        <p:spPr/>
        <p:txBody>
          <a:bodyPr>
            <a:normAutofit/>
          </a:bodyPr>
          <a:lstStyle/>
          <a:p>
            <a:r>
              <a:rPr lang="es-MX" sz="3600" b="1" dirty="0" smtClean="0">
                <a:solidFill>
                  <a:schemeClr val="accent2"/>
                </a:solidFill>
                <a:latin typeface="Candara" pitchFamily="34" charset="0"/>
              </a:rPr>
              <a:t>BENEFICIOS DE LA PROPUESTA</a:t>
            </a:r>
            <a:endParaRPr lang="es-PE" sz="3600" dirty="0">
              <a:solidFill>
                <a:schemeClr val="accent2"/>
              </a:solidFill>
              <a:latin typeface="Candara"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1259632" y="2348880"/>
            <a:ext cx="6840760" cy="820688"/>
          </a:xfrm>
        </p:spPr>
        <p:txBody>
          <a:bodyPr>
            <a:normAutofit fontScale="90000"/>
          </a:bodyPr>
          <a:lstStyle/>
          <a:p>
            <a:r>
              <a:rPr lang="es-PE" dirty="0" smtClean="0">
                <a:solidFill>
                  <a:schemeClr val="accent2"/>
                </a:solidFill>
              </a:rPr>
              <a:t>¡Gracias por su atención!</a:t>
            </a:r>
            <a:endParaRPr lang="es-PE" dirty="0">
              <a:solidFill>
                <a:schemeClr val="accent2"/>
              </a:solidFill>
            </a:endParaRPr>
          </a:p>
        </p:txBody>
      </p:sp>
      <p:sp>
        <p:nvSpPr>
          <p:cNvPr id="8" name="6 Marcador de pie de página"/>
          <p:cNvSpPr txBox="1">
            <a:spLocks/>
          </p:cNvSpPr>
          <p:nvPr/>
        </p:nvSpPr>
        <p:spPr>
          <a:xfrm>
            <a:off x="6228184" y="6453336"/>
            <a:ext cx="2915816" cy="332656"/>
          </a:xfrm>
          <a:prstGeom prst="rect">
            <a:avLst/>
          </a:prstGeom>
        </p:spPr>
        <p:txBody>
          <a:bodyPr vert="horz" lIns="91440" tIns="45720" rIns="91440" bIns="45720" rtlCol="0" anchor="ctr"/>
          <a:lstStyle/>
          <a:p>
            <a:pPr algn="r">
              <a:defRPr/>
            </a:pPr>
            <a:r>
              <a:rPr lang="es-ES" sz="1400" dirty="0" smtClean="0">
                <a:solidFill>
                  <a:schemeClr val="bg1"/>
                </a:solidFill>
                <a:latin typeface="Candara" pitchFamily="34" charset="0"/>
              </a:rPr>
              <a:t>Martes,  3 de julio del 2012</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smtClean="0">
              <a:ln>
                <a:noFill/>
              </a:ln>
              <a:solidFill>
                <a:schemeClr val="bg1"/>
              </a:solidFill>
              <a:effectLst/>
              <a:uLnTx/>
              <a:uFillTx/>
              <a:latin typeface="Candara" pitchFamily="34" charset="0"/>
            </a:endParaRPr>
          </a:p>
        </p:txBody>
      </p:sp>
      <p:sp>
        <p:nvSpPr>
          <p:cNvPr id="9" name="8 CuadroTexto"/>
          <p:cNvSpPr txBox="1"/>
          <p:nvPr/>
        </p:nvSpPr>
        <p:spPr>
          <a:xfrm>
            <a:off x="3131840" y="3789040"/>
            <a:ext cx="3071866" cy="800219"/>
          </a:xfrm>
          <a:prstGeom prst="rect">
            <a:avLst/>
          </a:prstGeom>
          <a:noFill/>
        </p:spPr>
        <p:txBody>
          <a:bodyPr wrap="square" rtlCol="0">
            <a:spAutoFit/>
          </a:bodyPr>
          <a:lstStyle/>
          <a:p>
            <a:pPr algn="ctr"/>
            <a:r>
              <a:rPr lang="es-ES" sz="1600" b="1" dirty="0" smtClean="0">
                <a:solidFill>
                  <a:schemeClr val="accent2">
                    <a:lumMod val="75000"/>
                  </a:schemeClr>
                </a:solidFill>
                <a:latin typeface="+mj-lt"/>
              </a:rPr>
              <a:t>José Luis Qwistgaard Suárez</a:t>
            </a:r>
          </a:p>
          <a:p>
            <a:pPr algn="ctr"/>
            <a:r>
              <a:rPr lang="es-ES" sz="1600" dirty="0" smtClean="0">
                <a:solidFill>
                  <a:schemeClr val="accent1">
                    <a:lumMod val="75000"/>
                  </a:schemeClr>
                </a:solidFill>
                <a:latin typeface="+mj-lt"/>
              </a:rPr>
              <a:t>jqwistgaard@mintc.gob.pe</a:t>
            </a:r>
          </a:p>
          <a:p>
            <a:pPr algn="ctr"/>
            <a:r>
              <a:rPr lang="es-ES" sz="1400" dirty="0" smtClean="0">
                <a:solidFill>
                  <a:schemeClr val="bg1">
                    <a:lumMod val="50000"/>
                  </a:schemeClr>
                </a:solidFill>
                <a:latin typeface="+mj-lt"/>
              </a:rPr>
              <a:t>Director General de Transporte Acuático</a:t>
            </a:r>
            <a:endParaRPr lang="es-ES" sz="1400" dirty="0">
              <a:solidFill>
                <a:schemeClr val="bg1">
                  <a:lumMod val="50000"/>
                </a:schemeClr>
              </a:solidFill>
              <a:latin typeface="+mj-lt"/>
            </a:endParaRPr>
          </a:p>
        </p:txBody>
      </p:sp>
      <p:cxnSp>
        <p:nvCxnSpPr>
          <p:cNvPr id="11" name="10 Conector recto"/>
          <p:cNvCxnSpPr/>
          <p:nvPr/>
        </p:nvCxnSpPr>
        <p:spPr>
          <a:xfrm>
            <a:off x="1115616" y="3429000"/>
            <a:ext cx="7056784"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 name="6 Marcador de pie de página"/>
          <p:cNvSpPr txBox="1">
            <a:spLocks/>
          </p:cNvSpPr>
          <p:nvPr/>
        </p:nvSpPr>
        <p:spPr>
          <a:xfrm>
            <a:off x="0" y="6381328"/>
            <a:ext cx="2411760" cy="260648"/>
          </a:xfrm>
          <a:prstGeom prst="rect">
            <a:avLst/>
          </a:prstGeom>
        </p:spPr>
        <p:txBody>
          <a:bodyPr vert="horz" lIns="91440" tIns="45720" rIns="91440" bIns="45720" rtlCol="0" anchor="t" anchorCtr="0"/>
          <a:lstStyle/>
          <a:p>
            <a:pPr lvl="0">
              <a:defRPr/>
            </a:pPr>
            <a:r>
              <a:rPr lang="es-ES" sz="1400" b="1" dirty="0" smtClean="0">
                <a:solidFill>
                  <a:schemeClr val="bg1"/>
                </a:solidFill>
                <a:latin typeface="Candara" pitchFamily="34" charset="0"/>
              </a:rPr>
              <a:t>3</a:t>
            </a:r>
            <a:r>
              <a:rPr lang="es-ES" sz="1400" b="1" baseline="30000" dirty="0" smtClean="0">
                <a:solidFill>
                  <a:schemeClr val="bg1"/>
                </a:solidFill>
                <a:latin typeface="Candara" pitchFamily="34" charset="0"/>
              </a:rPr>
              <a:t>er</a:t>
            </a:r>
            <a:r>
              <a:rPr lang="es-ES" sz="1400" b="1" dirty="0" smtClean="0">
                <a:solidFill>
                  <a:schemeClr val="bg1"/>
                </a:solidFill>
                <a:latin typeface="Candara" pitchFamily="34" charset="0"/>
              </a:rPr>
              <a:t>  Simposium de Puertos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11 Rectángulo"/>
          <p:cNvSpPr>
            <a:spLocks noChangeArrowheads="1"/>
          </p:cNvSpPr>
          <p:nvPr/>
        </p:nvSpPr>
        <p:spPr bwMode="auto">
          <a:xfrm>
            <a:off x="539552" y="404664"/>
            <a:ext cx="8352928" cy="830997"/>
          </a:xfrm>
          <a:prstGeom prst="rect">
            <a:avLst/>
          </a:prstGeom>
          <a:noFill/>
          <a:ln w="9525">
            <a:noFill/>
            <a:miter lim="800000"/>
            <a:headEnd/>
            <a:tailEnd/>
          </a:ln>
        </p:spPr>
        <p:txBody>
          <a:bodyPr wrap="square">
            <a:spAutoFit/>
          </a:bodyPr>
          <a:lstStyle/>
          <a:p>
            <a:r>
              <a:rPr lang="es-ES" sz="2400" b="1" dirty="0" smtClean="0">
                <a:solidFill>
                  <a:schemeClr val="bg2">
                    <a:lumMod val="50000"/>
                  </a:schemeClr>
                </a:solidFill>
                <a:latin typeface="Candara" pitchFamily="34" charset="0"/>
              </a:rPr>
              <a:t>DIAGNÓSTICO GENERAL DE LA LOGÍSTICA DE TRANSPORTE: NO TODO ES INFRAESTRUCTURA</a:t>
            </a:r>
            <a:endParaRPr lang="es-ES" sz="2400" b="1" dirty="0">
              <a:solidFill>
                <a:schemeClr val="bg2">
                  <a:lumMod val="50000"/>
                </a:schemeClr>
              </a:solidFill>
              <a:latin typeface="Candara" pitchFamily="34" charset="0"/>
            </a:endParaRPr>
          </a:p>
        </p:txBody>
      </p:sp>
      <p:sp>
        <p:nvSpPr>
          <p:cNvPr id="25605" name="Text Box 7"/>
          <p:cNvSpPr txBox="1">
            <a:spLocks noChangeArrowheads="1"/>
          </p:cNvSpPr>
          <p:nvPr/>
        </p:nvSpPr>
        <p:spPr bwMode="auto">
          <a:xfrm>
            <a:off x="285750" y="1628800"/>
            <a:ext cx="8858250" cy="1815882"/>
          </a:xfrm>
          <a:prstGeom prst="rect">
            <a:avLst/>
          </a:prstGeom>
          <a:noFill/>
          <a:ln w="9525" algn="ctr">
            <a:noFill/>
            <a:miter lim="800000"/>
            <a:headEnd/>
            <a:tailEnd/>
          </a:ln>
        </p:spPr>
        <p:txBody>
          <a:bodyPr>
            <a:spAutoFit/>
          </a:bodyPr>
          <a:lstStyle/>
          <a:p>
            <a:r>
              <a:rPr lang="es-ES" sz="1600" b="1" i="1" dirty="0">
                <a:solidFill>
                  <a:schemeClr val="bg2">
                    <a:lumMod val="25000"/>
                  </a:schemeClr>
                </a:solidFill>
                <a:latin typeface="Candara" pitchFamily="34" charset="0"/>
              </a:rPr>
              <a:t>Falta una plataforma </a:t>
            </a:r>
            <a:r>
              <a:rPr lang="es-ES" sz="1600" b="1" i="1" dirty="0" smtClean="0">
                <a:solidFill>
                  <a:schemeClr val="bg2">
                    <a:lumMod val="25000"/>
                  </a:schemeClr>
                </a:solidFill>
                <a:latin typeface="Candara" pitchFamily="34" charset="0"/>
              </a:rPr>
              <a:t>multimodal</a:t>
            </a:r>
          </a:p>
          <a:p>
            <a:endParaRPr lang="es-ES" sz="1600" i="1" dirty="0">
              <a:solidFill>
                <a:schemeClr val="bg2">
                  <a:lumMod val="25000"/>
                </a:schemeClr>
              </a:solidFill>
              <a:latin typeface="Candara" pitchFamily="34" charset="0"/>
            </a:endParaRPr>
          </a:p>
          <a:p>
            <a:r>
              <a:rPr lang="es-ES" sz="1600" i="1" dirty="0">
                <a:solidFill>
                  <a:schemeClr val="bg2">
                    <a:lumMod val="25000"/>
                  </a:schemeClr>
                </a:solidFill>
                <a:latin typeface="Candara" pitchFamily="34" charset="0"/>
              </a:rPr>
              <a:t>No hay logística multimodal. No se cuenta con una plataforma que conecte el transporte aéreo con el marítimo  e incluso con el terrestre, de manera que el movimiento del transporte de carga sea fluido. En ese sentido el aeropuerto sería un ente facilitador para las líneas aéreas, pero la cantidad de carga que se mueve depende de la relación de los clientes con las líneas aéreas de carga, principalmente utilizada por ser considerada la vía mas rápida</a:t>
            </a:r>
          </a:p>
        </p:txBody>
      </p:sp>
      <p:sp>
        <p:nvSpPr>
          <p:cNvPr id="25606" name="Text Box 7"/>
          <p:cNvSpPr txBox="1">
            <a:spLocks noChangeArrowheads="1"/>
          </p:cNvSpPr>
          <p:nvPr/>
        </p:nvSpPr>
        <p:spPr bwMode="auto">
          <a:xfrm>
            <a:off x="2915816" y="3429000"/>
            <a:ext cx="5857875" cy="1815882"/>
          </a:xfrm>
          <a:prstGeom prst="rect">
            <a:avLst/>
          </a:prstGeom>
          <a:noFill/>
          <a:ln w="9525" algn="ctr">
            <a:noFill/>
            <a:miter lim="800000"/>
            <a:headEnd/>
            <a:tailEnd/>
          </a:ln>
        </p:spPr>
        <p:txBody>
          <a:bodyPr>
            <a:spAutoFit/>
          </a:bodyPr>
          <a:lstStyle/>
          <a:p>
            <a:pPr algn="r"/>
            <a:r>
              <a:rPr lang="es-ES" sz="1600" i="1" dirty="0">
                <a:solidFill>
                  <a:schemeClr val="bg2">
                    <a:lumMod val="25000"/>
                  </a:schemeClr>
                </a:solidFill>
                <a:latin typeface="Candara" pitchFamily="34" charset="0"/>
              </a:rPr>
              <a:t>“Se trabaja con vías fluviales, terrestres y aéreas; pero en las terrestres hay limitadas vías de acceso, además los mismos pobladores hacen que se bloqueen las carreteras con manifestaciones; esto hace que escaseen los productos de primera necesidad, suben los precios y termina siendo necesario el medio aéreo. Hay mayor cantidad de vuelos lo cual no es lo adecuado tampoco y por medio fluvial no es lo adecuado. ”</a:t>
            </a:r>
          </a:p>
        </p:txBody>
      </p:sp>
      <p:sp>
        <p:nvSpPr>
          <p:cNvPr id="25607" name="Text Box 7"/>
          <p:cNvSpPr txBox="1">
            <a:spLocks noChangeArrowheads="1"/>
          </p:cNvSpPr>
          <p:nvPr/>
        </p:nvSpPr>
        <p:spPr bwMode="auto">
          <a:xfrm>
            <a:off x="2987824" y="5373216"/>
            <a:ext cx="5857875" cy="1323975"/>
          </a:xfrm>
          <a:prstGeom prst="rect">
            <a:avLst/>
          </a:prstGeom>
          <a:noFill/>
          <a:ln w="9525" algn="ctr">
            <a:noFill/>
            <a:miter lim="800000"/>
            <a:headEnd/>
            <a:tailEnd/>
          </a:ln>
        </p:spPr>
        <p:txBody>
          <a:bodyPr>
            <a:spAutoFit/>
          </a:bodyPr>
          <a:lstStyle/>
          <a:p>
            <a:pPr algn="r"/>
            <a:r>
              <a:rPr lang="es-ES" sz="1600" i="1" dirty="0">
                <a:solidFill>
                  <a:schemeClr val="bg2">
                    <a:lumMod val="25000"/>
                  </a:schemeClr>
                </a:solidFill>
                <a:latin typeface="Candara" pitchFamily="34" charset="0"/>
              </a:rPr>
              <a:t>“Con lo aéreo está todo bien, no hay mayor problema, viene creciendo rápido (…) El factor tiempo es importantes, mientras más rápido llegue un pedido, más conforme va a estar el cliente (…) por tierra se avanza un poco más lento; pero cuando llega al río viene lo precario de la logística del transporte de carga.  ”</a:t>
            </a:r>
          </a:p>
        </p:txBody>
      </p:sp>
      <p:pic>
        <p:nvPicPr>
          <p:cNvPr id="14337" name="Picture 1" descr="C:\Users\jqwistgaard\Pictures\images estibadores 2.jpg"/>
          <p:cNvPicPr>
            <a:picLocks noChangeAspect="1" noChangeArrowheads="1"/>
          </p:cNvPicPr>
          <p:nvPr/>
        </p:nvPicPr>
        <p:blipFill>
          <a:blip r:embed="rId2" cstate="print"/>
          <a:srcRect/>
          <a:stretch>
            <a:fillRect/>
          </a:stretch>
        </p:blipFill>
        <p:spPr bwMode="auto">
          <a:xfrm>
            <a:off x="467544" y="3933056"/>
            <a:ext cx="2268252" cy="237626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PE" sz="3600" b="1" dirty="0" smtClean="0">
                <a:latin typeface="Candara" pitchFamily="34" charset="0"/>
              </a:rPr>
              <a:t>ANÁLISIS DE LA SITUACIÓN</a:t>
            </a:r>
            <a:endParaRPr lang="es-PE" sz="3600" b="1" dirty="0">
              <a:latin typeface="Candar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0 Rectángulo"/>
          <p:cNvSpPr>
            <a:spLocks noChangeArrowheads="1"/>
          </p:cNvSpPr>
          <p:nvPr/>
        </p:nvSpPr>
        <p:spPr bwMode="auto">
          <a:xfrm>
            <a:off x="899592" y="260648"/>
            <a:ext cx="7416824" cy="461665"/>
          </a:xfrm>
          <a:prstGeom prst="rect">
            <a:avLst/>
          </a:prstGeom>
          <a:noFill/>
          <a:ln w="9525">
            <a:noFill/>
            <a:miter lim="800000"/>
            <a:headEnd/>
            <a:tailEnd/>
          </a:ln>
        </p:spPr>
        <p:txBody>
          <a:bodyPr wrap="square">
            <a:spAutoFit/>
          </a:bodyPr>
          <a:lstStyle/>
          <a:p>
            <a:pPr algn="ctr"/>
            <a:r>
              <a:rPr lang="es-ES" sz="2400" b="1" i="1" dirty="0" smtClean="0">
                <a:solidFill>
                  <a:schemeClr val="accent2"/>
                </a:solidFill>
                <a:latin typeface="Candara" pitchFamily="34" charset="0"/>
              </a:rPr>
              <a:t>PAÍS EN CONSTANTE CRECIMIENTO CENTRADO EN LIMA</a:t>
            </a:r>
            <a:endParaRPr lang="es-ES" sz="2400" b="1" i="1" dirty="0">
              <a:solidFill>
                <a:schemeClr val="accent2"/>
              </a:solidFill>
              <a:latin typeface="Candara" pitchFamily="34" charset="0"/>
            </a:endParaRPr>
          </a:p>
        </p:txBody>
      </p:sp>
      <p:sp>
        <p:nvSpPr>
          <p:cNvPr id="19" name="10 Rectángulo"/>
          <p:cNvSpPr>
            <a:spLocks noChangeArrowheads="1"/>
          </p:cNvSpPr>
          <p:nvPr/>
        </p:nvSpPr>
        <p:spPr bwMode="auto">
          <a:xfrm>
            <a:off x="1835696" y="764704"/>
            <a:ext cx="4897437" cy="415498"/>
          </a:xfrm>
          <a:prstGeom prst="rect">
            <a:avLst/>
          </a:prstGeom>
          <a:noFill/>
          <a:ln w="9525">
            <a:noFill/>
            <a:miter lim="800000"/>
            <a:headEnd/>
            <a:tailEnd/>
          </a:ln>
        </p:spPr>
        <p:txBody>
          <a:bodyPr>
            <a:spAutoFit/>
          </a:bodyPr>
          <a:lstStyle/>
          <a:p>
            <a:pPr algn="ctr"/>
            <a:r>
              <a:rPr lang="es-ES" sz="1050" b="1" i="1" dirty="0">
                <a:solidFill>
                  <a:schemeClr val="bg2">
                    <a:lumMod val="50000"/>
                  </a:schemeClr>
                </a:solidFill>
                <a:latin typeface="Candara" pitchFamily="34" charset="0"/>
              </a:rPr>
              <a:t>Distribución del Valor Agregado de la Producción por Departamentos, 2009 (Cifras en Millones de Nuevos Soles a Precios Constantes)</a:t>
            </a:r>
          </a:p>
        </p:txBody>
      </p:sp>
      <p:sp>
        <p:nvSpPr>
          <p:cNvPr id="20" name="10 Rectángulo"/>
          <p:cNvSpPr>
            <a:spLocks noChangeArrowheads="1"/>
          </p:cNvSpPr>
          <p:nvPr/>
        </p:nvSpPr>
        <p:spPr bwMode="auto">
          <a:xfrm>
            <a:off x="323528" y="6237312"/>
            <a:ext cx="4897437" cy="365125"/>
          </a:xfrm>
          <a:prstGeom prst="rect">
            <a:avLst/>
          </a:prstGeom>
          <a:noFill/>
          <a:ln w="9525">
            <a:noFill/>
            <a:miter lim="800000"/>
            <a:headEnd/>
            <a:tailEnd/>
          </a:ln>
        </p:spPr>
        <p:txBody>
          <a:bodyPr>
            <a:spAutoFit/>
          </a:bodyPr>
          <a:lstStyle/>
          <a:p>
            <a:r>
              <a:rPr lang="es-ES" sz="900" i="1" dirty="0">
                <a:solidFill>
                  <a:srgbClr val="000000"/>
                </a:solidFill>
                <a:latin typeface="Arial Narrow" pitchFamily="34" charset="0"/>
              </a:rPr>
              <a:t>Nota: Los valores en % representan la participación del departamento en el VAB Nacional</a:t>
            </a:r>
          </a:p>
          <a:p>
            <a:r>
              <a:rPr lang="es-ES" sz="900" i="1" dirty="0">
                <a:solidFill>
                  <a:srgbClr val="000000"/>
                </a:solidFill>
                <a:latin typeface="Arial Narrow" pitchFamily="34" charset="0"/>
              </a:rPr>
              <a:t>Fuente: Instituto Nacional de Estadística e Informática INEI</a:t>
            </a:r>
          </a:p>
        </p:txBody>
      </p:sp>
      <p:pic>
        <p:nvPicPr>
          <p:cNvPr id="13313" name="Picture 1" descr="D:\_Documentos_Infraestructura\Director_Q\present_holanda\cuadros_mapa.png"/>
          <p:cNvPicPr>
            <a:picLocks noChangeAspect="1" noChangeArrowheads="1"/>
          </p:cNvPicPr>
          <p:nvPr/>
        </p:nvPicPr>
        <p:blipFill>
          <a:blip r:embed="rId3" cstate="print"/>
          <a:srcRect/>
          <a:stretch>
            <a:fillRect/>
          </a:stretch>
        </p:blipFill>
        <p:spPr bwMode="auto">
          <a:xfrm>
            <a:off x="251520" y="1628800"/>
            <a:ext cx="5267325" cy="4552950"/>
          </a:xfrm>
          <a:prstGeom prst="rect">
            <a:avLst/>
          </a:prstGeom>
          <a:noFill/>
        </p:spPr>
      </p:pic>
      <p:pic>
        <p:nvPicPr>
          <p:cNvPr id="13314" name="Picture 2" descr="D:\_Documentos_Infraestructura\Director_Q\present_holanda\cuadro_region_oriente.png"/>
          <p:cNvPicPr>
            <a:picLocks noChangeAspect="1" noChangeArrowheads="1"/>
          </p:cNvPicPr>
          <p:nvPr/>
        </p:nvPicPr>
        <p:blipFill>
          <a:blip r:embed="rId4" cstate="print"/>
          <a:srcRect l="8343" r="10311" b="15385"/>
          <a:stretch>
            <a:fillRect/>
          </a:stretch>
        </p:blipFill>
        <p:spPr bwMode="auto">
          <a:xfrm>
            <a:off x="3491880" y="2708920"/>
            <a:ext cx="2408994" cy="1358920"/>
          </a:xfrm>
          <a:prstGeom prst="rect">
            <a:avLst/>
          </a:prstGeom>
          <a:noFill/>
          <a:ln>
            <a:noFill/>
          </a:ln>
        </p:spPr>
      </p:pic>
      <p:pic>
        <p:nvPicPr>
          <p:cNvPr id="17" name="Picture 5"/>
          <p:cNvPicPr>
            <a:picLocks noChangeAspect="1" noChangeArrowheads="1"/>
          </p:cNvPicPr>
          <p:nvPr/>
        </p:nvPicPr>
        <p:blipFill>
          <a:blip r:embed="rId5" cstate="print"/>
          <a:srcRect l="17676" t="9085" r="11754" b="9085"/>
          <a:stretch>
            <a:fillRect/>
          </a:stretch>
        </p:blipFill>
        <p:spPr bwMode="auto">
          <a:xfrm>
            <a:off x="5939135" y="2060724"/>
            <a:ext cx="3024188" cy="2268538"/>
          </a:xfrm>
          <a:prstGeom prst="rect">
            <a:avLst/>
          </a:prstGeom>
          <a:noFill/>
          <a:ln w="9525" algn="ctr">
            <a:noFill/>
            <a:miter lim="800000"/>
            <a:headEnd/>
            <a:tailEnd/>
          </a:ln>
        </p:spPr>
      </p:pic>
      <p:sp>
        <p:nvSpPr>
          <p:cNvPr id="18" name="10 Rectángulo"/>
          <p:cNvSpPr>
            <a:spLocks noChangeArrowheads="1"/>
          </p:cNvSpPr>
          <p:nvPr/>
        </p:nvSpPr>
        <p:spPr bwMode="auto">
          <a:xfrm>
            <a:off x="5975648" y="1700808"/>
            <a:ext cx="3168352" cy="261610"/>
          </a:xfrm>
          <a:prstGeom prst="rect">
            <a:avLst/>
          </a:prstGeom>
          <a:noFill/>
          <a:ln w="9525">
            <a:noFill/>
            <a:miter lim="800000"/>
            <a:headEnd/>
            <a:tailEnd/>
          </a:ln>
        </p:spPr>
        <p:txBody>
          <a:bodyPr wrap="square">
            <a:spAutoFit/>
          </a:bodyPr>
          <a:lstStyle/>
          <a:p>
            <a:pPr algn="ctr"/>
            <a:r>
              <a:rPr lang="es-ES" sz="1100" b="1" i="1" dirty="0" smtClean="0">
                <a:solidFill>
                  <a:schemeClr val="accent2">
                    <a:lumMod val="75000"/>
                  </a:schemeClr>
                </a:solidFill>
                <a:latin typeface="Candara" pitchFamily="34" charset="0"/>
              </a:rPr>
              <a:t>Exportaciones (miles de millones  US$) 2000 - 2010</a:t>
            </a:r>
            <a:endParaRPr lang="es-ES" sz="1100" b="1" i="1" dirty="0">
              <a:solidFill>
                <a:schemeClr val="accent2">
                  <a:lumMod val="75000"/>
                </a:schemeClr>
              </a:solidFill>
              <a:latin typeface="Candara" pitchFamily="34" charset="0"/>
            </a:endParaRPr>
          </a:p>
        </p:txBody>
      </p:sp>
      <p:sp>
        <p:nvSpPr>
          <p:cNvPr id="23" name="10 Rectángulo"/>
          <p:cNvSpPr>
            <a:spLocks noChangeArrowheads="1"/>
          </p:cNvSpPr>
          <p:nvPr/>
        </p:nvSpPr>
        <p:spPr bwMode="auto">
          <a:xfrm>
            <a:off x="6010573" y="4508649"/>
            <a:ext cx="2881312" cy="369332"/>
          </a:xfrm>
          <a:prstGeom prst="rect">
            <a:avLst/>
          </a:prstGeom>
          <a:noFill/>
          <a:ln w="9525">
            <a:noFill/>
            <a:miter lim="800000"/>
            <a:headEnd/>
            <a:tailEnd/>
          </a:ln>
        </p:spPr>
        <p:txBody>
          <a:bodyPr>
            <a:spAutoFit/>
          </a:bodyPr>
          <a:lstStyle/>
          <a:p>
            <a:pPr algn="ctr"/>
            <a:r>
              <a:rPr lang="es-ES" sz="900" b="1" i="1" dirty="0">
                <a:solidFill>
                  <a:srgbClr val="000000"/>
                </a:solidFill>
                <a:latin typeface="Candara" pitchFamily="34" charset="0"/>
              </a:rPr>
              <a:t>Principales sectores exportadores de productos no  tradicionales 2000 – 2010 (% sobre valor FOB total)</a:t>
            </a:r>
          </a:p>
        </p:txBody>
      </p:sp>
      <p:sp>
        <p:nvSpPr>
          <p:cNvPr id="26" name="10 Rectángulo"/>
          <p:cNvSpPr>
            <a:spLocks noChangeArrowheads="1"/>
          </p:cNvSpPr>
          <p:nvPr/>
        </p:nvSpPr>
        <p:spPr bwMode="auto">
          <a:xfrm>
            <a:off x="6228184" y="4293096"/>
            <a:ext cx="1512887" cy="214313"/>
          </a:xfrm>
          <a:prstGeom prst="rect">
            <a:avLst/>
          </a:prstGeom>
          <a:noFill/>
          <a:ln w="9525">
            <a:noFill/>
            <a:miter lim="800000"/>
            <a:headEnd/>
            <a:tailEnd/>
          </a:ln>
        </p:spPr>
        <p:txBody>
          <a:bodyPr>
            <a:spAutoFit/>
          </a:bodyPr>
          <a:lstStyle/>
          <a:p>
            <a:r>
              <a:rPr lang="es-ES" sz="800" i="1" dirty="0">
                <a:solidFill>
                  <a:srgbClr val="000000"/>
                </a:solidFill>
                <a:latin typeface="Candara" pitchFamily="34" charset="0"/>
              </a:rPr>
              <a:t>Fuente: BCP y proyecciones MEF</a:t>
            </a:r>
          </a:p>
        </p:txBody>
      </p:sp>
      <p:sp>
        <p:nvSpPr>
          <p:cNvPr id="30" name="10 Rectángulo"/>
          <p:cNvSpPr>
            <a:spLocks noChangeArrowheads="1"/>
          </p:cNvSpPr>
          <p:nvPr/>
        </p:nvSpPr>
        <p:spPr bwMode="auto">
          <a:xfrm>
            <a:off x="323528" y="6525344"/>
            <a:ext cx="4897438" cy="228600"/>
          </a:xfrm>
          <a:prstGeom prst="rect">
            <a:avLst/>
          </a:prstGeom>
          <a:noFill/>
          <a:ln w="9525">
            <a:noFill/>
            <a:miter lim="800000"/>
            <a:headEnd/>
            <a:tailEnd/>
          </a:ln>
        </p:spPr>
        <p:txBody>
          <a:bodyPr>
            <a:spAutoFit/>
          </a:bodyPr>
          <a:lstStyle/>
          <a:p>
            <a:r>
              <a:rPr lang="es-ES" sz="900" i="1" dirty="0">
                <a:solidFill>
                  <a:srgbClr val="000000"/>
                </a:solidFill>
                <a:latin typeface="Arial Narrow" pitchFamily="34" charset="0"/>
              </a:rPr>
              <a:t>Fuente: Plan de Desarrollo de los servicios de Logística de Transporte – MTC Diciembre 2010</a:t>
            </a:r>
          </a:p>
        </p:txBody>
      </p:sp>
    </p:spTree>
  </p:cSld>
  <p:clrMapOvr>
    <a:masterClrMapping/>
  </p:clrMapOvr>
  <p:transition>
    <p:wipe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1187624" y="1772816"/>
            <a:ext cx="6624736" cy="4369476"/>
          </a:xfrm>
          <a:prstGeom prst="rect">
            <a:avLst/>
          </a:prstGeom>
          <a:noFill/>
          <a:ln w="9525" algn="ctr">
            <a:noFill/>
            <a:miter lim="800000"/>
            <a:headEnd/>
            <a:tailEnd/>
          </a:ln>
        </p:spPr>
      </p:pic>
      <p:sp>
        <p:nvSpPr>
          <p:cNvPr id="5" name="4 Título"/>
          <p:cNvSpPr>
            <a:spLocks noGrp="1"/>
          </p:cNvSpPr>
          <p:nvPr>
            <p:ph type="title"/>
          </p:nvPr>
        </p:nvSpPr>
        <p:spPr>
          <a:xfrm>
            <a:off x="611560" y="188640"/>
            <a:ext cx="8153400" cy="990600"/>
          </a:xfrm>
        </p:spPr>
        <p:txBody>
          <a:bodyPr>
            <a:noAutofit/>
          </a:bodyPr>
          <a:lstStyle/>
          <a:p>
            <a:r>
              <a:rPr lang="es-ES" sz="3200" b="1" dirty="0" smtClean="0">
                <a:solidFill>
                  <a:schemeClr val="bg2">
                    <a:lumMod val="50000"/>
                  </a:schemeClr>
                </a:solidFill>
                <a:latin typeface="Candara" pitchFamily="34" charset="0"/>
              </a:rPr>
              <a:t>POTENCIAL EXPORTADOR POR PRODUCTO</a:t>
            </a:r>
            <a:endParaRPr lang="es-PE" sz="3200" b="1" dirty="0">
              <a:solidFill>
                <a:schemeClr val="bg2">
                  <a:lumMod val="50000"/>
                </a:schemeClr>
              </a:solidFill>
              <a:latin typeface="Candara" pitchFamily="34" charset="0"/>
            </a:endParaRPr>
          </a:p>
        </p:txBody>
      </p:sp>
      <p:sp>
        <p:nvSpPr>
          <p:cNvPr id="6" name="10 Rectángulo"/>
          <p:cNvSpPr>
            <a:spLocks noChangeArrowheads="1"/>
          </p:cNvSpPr>
          <p:nvPr/>
        </p:nvSpPr>
        <p:spPr bwMode="auto">
          <a:xfrm>
            <a:off x="1115616" y="6309320"/>
            <a:ext cx="1008112" cy="215444"/>
          </a:xfrm>
          <a:prstGeom prst="rect">
            <a:avLst/>
          </a:prstGeom>
          <a:noFill/>
          <a:ln w="9525">
            <a:noFill/>
            <a:miter lim="800000"/>
            <a:headEnd/>
            <a:tailEnd/>
          </a:ln>
        </p:spPr>
        <p:txBody>
          <a:bodyPr wrap="square">
            <a:spAutoFit/>
          </a:bodyPr>
          <a:lstStyle/>
          <a:p>
            <a:pPr algn="ctr"/>
            <a:r>
              <a:rPr lang="es-ES" sz="800" i="1" dirty="0">
                <a:solidFill>
                  <a:schemeClr val="accent2"/>
                </a:solidFill>
                <a:latin typeface="Arial Narrow" pitchFamily="34" charset="0"/>
              </a:rPr>
              <a:t>Fuente: SUNAT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l="20247" t="6227" r="13275" b="4539"/>
          <a:stretch>
            <a:fillRect/>
          </a:stretch>
        </p:blipFill>
        <p:spPr bwMode="auto">
          <a:xfrm>
            <a:off x="611560" y="1844824"/>
            <a:ext cx="2714625" cy="4030663"/>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l="2998" t="5963" r="2187" b="2931"/>
          <a:stretch>
            <a:fillRect/>
          </a:stretch>
        </p:blipFill>
        <p:spPr bwMode="auto">
          <a:xfrm>
            <a:off x="3419872" y="1844824"/>
            <a:ext cx="2736850" cy="4032250"/>
          </a:xfrm>
          <a:prstGeom prst="rect">
            <a:avLst/>
          </a:prstGeom>
          <a:noFill/>
          <a:ln w="9525" algn="ctr">
            <a:noFill/>
            <a:miter lim="800000"/>
            <a:headEnd/>
            <a:tailEnd/>
          </a:ln>
        </p:spPr>
      </p:pic>
      <p:pic>
        <p:nvPicPr>
          <p:cNvPr id="11" name="Picture 6"/>
          <p:cNvPicPr>
            <a:picLocks noChangeAspect="1" noChangeArrowheads="1"/>
          </p:cNvPicPr>
          <p:nvPr/>
        </p:nvPicPr>
        <p:blipFill>
          <a:blip r:embed="rId5" cstate="print"/>
          <a:srcRect l="1300" t="4623" r="2374" b="1880"/>
          <a:stretch>
            <a:fillRect/>
          </a:stretch>
        </p:blipFill>
        <p:spPr bwMode="auto">
          <a:xfrm>
            <a:off x="6300192" y="1844824"/>
            <a:ext cx="2705100" cy="4032250"/>
          </a:xfrm>
          <a:prstGeom prst="rect">
            <a:avLst/>
          </a:prstGeom>
          <a:noFill/>
          <a:ln w="9525" algn="ctr">
            <a:noFill/>
            <a:miter lim="800000"/>
            <a:headEnd/>
            <a:tailEnd/>
          </a:ln>
        </p:spPr>
      </p:pic>
      <p:sp>
        <p:nvSpPr>
          <p:cNvPr id="12" name="Text Box 9"/>
          <p:cNvSpPr txBox="1">
            <a:spLocks noChangeArrowheads="1"/>
          </p:cNvSpPr>
          <p:nvPr/>
        </p:nvSpPr>
        <p:spPr bwMode="auto">
          <a:xfrm>
            <a:off x="107504" y="6093296"/>
            <a:ext cx="954107" cy="369332"/>
          </a:xfrm>
          <a:prstGeom prst="rect">
            <a:avLst/>
          </a:prstGeom>
          <a:noFill/>
          <a:ln w="9525" algn="ctr">
            <a:noFill/>
            <a:miter lim="800000"/>
            <a:headEnd/>
            <a:tailEnd/>
          </a:ln>
        </p:spPr>
        <p:txBody>
          <a:bodyPr wrap="none">
            <a:spAutoFit/>
          </a:bodyPr>
          <a:lstStyle/>
          <a:p>
            <a:pPr algn="ctr"/>
            <a:r>
              <a:rPr lang="es-ES" sz="1800" i="1" dirty="0" smtClean="0">
                <a:solidFill>
                  <a:srgbClr val="0070C0"/>
                </a:solidFill>
                <a:latin typeface="Arial Narrow" pitchFamily="34" charset="0"/>
              </a:rPr>
              <a:t>Impactos</a:t>
            </a:r>
            <a:endParaRPr lang="es-ES" sz="1800" i="1" dirty="0">
              <a:solidFill>
                <a:srgbClr val="0070C0"/>
              </a:solidFill>
              <a:latin typeface="Arial Narrow" pitchFamily="34" charset="0"/>
            </a:endParaRPr>
          </a:p>
        </p:txBody>
      </p:sp>
      <p:sp>
        <p:nvSpPr>
          <p:cNvPr id="13" name="13 Rectángulo"/>
          <p:cNvSpPr>
            <a:spLocks noChangeArrowheads="1"/>
          </p:cNvSpPr>
          <p:nvPr/>
        </p:nvSpPr>
        <p:spPr bwMode="auto">
          <a:xfrm>
            <a:off x="611560" y="260648"/>
            <a:ext cx="6840760" cy="954107"/>
          </a:xfrm>
          <a:prstGeom prst="rect">
            <a:avLst/>
          </a:prstGeom>
          <a:noFill/>
          <a:ln w="9525">
            <a:noFill/>
            <a:miter lim="800000"/>
            <a:headEnd/>
            <a:tailEnd/>
          </a:ln>
        </p:spPr>
        <p:txBody>
          <a:bodyPr wrap="square">
            <a:spAutoFit/>
          </a:bodyPr>
          <a:lstStyle/>
          <a:p>
            <a:r>
              <a:rPr lang="es-ES" sz="2800" b="1" dirty="0" smtClean="0">
                <a:solidFill>
                  <a:schemeClr val="accent2"/>
                </a:solidFill>
                <a:latin typeface="Candara" pitchFamily="34" charset="0"/>
                <a:cs typeface="Calibri" pitchFamily="34" charset="0"/>
              </a:rPr>
              <a:t>ANÁLISIS FUNCIONAL DEL TERRITORIO:</a:t>
            </a:r>
          </a:p>
          <a:p>
            <a:r>
              <a:rPr lang="es-ES" sz="2800" b="1" i="1" dirty="0" smtClean="0">
                <a:solidFill>
                  <a:schemeClr val="bg2">
                    <a:lumMod val="75000"/>
                  </a:schemeClr>
                </a:solidFill>
                <a:latin typeface="Arial Narrow" pitchFamily="34" charset="0"/>
              </a:rPr>
              <a:t>“Para despachar al interior del país es difícil”</a:t>
            </a:r>
          </a:p>
        </p:txBody>
      </p:sp>
      <p:sp>
        <p:nvSpPr>
          <p:cNvPr id="20" name="10 Rectángulo"/>
          <p:cNvSpPr>
            <a:spLocks noChangeArrowheads="1"/>
          </p:cNvSpPr>
          <p:nvPr/>
        </p:nvSpPr>
        <p:spPr bwMode="auto">
          <a:xfrm>
            <a:off x="1331640" y="6093296"/>
            <a:ext cx="1872208" cy="400110"/>
          </a:xfrm>
          <a:prstGeom prst="rect">
            <a:avLst/>
          </a:prstGeom>
          <a:noFill/>
          <a:ln w="9525">
            <a:noFill/>
            <a:miter lim="800000"/>
            <a:headEnd/>
            <a:tailEnd/>
          </a:ln>
        </p:spPr>
        <p:txBody>
          <a:bodyPr wrap="square">
            <a:spAutoFit/>
          </a:bodyPr>
          <a:lstStyle/>
          <a:p>
            <a:r>
              <a:rPr lang="es-ES" sz="1000" b="1" i="1" dirty="0">
                <a:solidFill>
                  <a:srgbClr val="000000"/>
                </a:solidFill>
                <a:latin typeface="Arial Narrow" pitchFamily="34" charset="0"/>
              </a:rPr>
              <a:t>Elevación de los costos logísticos y reducción de calidad de servicio</a:t>
            </a:r>
          </a:p>
        </p:txBody>
      </p:sp>
      <p:sp>
        <p:nvSpPr>
          <p:cNvPr id="21" name="10 Rectángulo"/>
          <p:cNvSpPr>
            <a:spLocks noChangeArrowheads="1"/>
          </p:cNvSpPr>
          <p:nvPr/>
        </p:nvSpPr>
        <p:spPr bwMode="auto">
          <a:xfrm>
            <a:off x="5543550" y="6021288"/>
            <a:ext cx="3600450" cy="638175"/>
          </a:xfrm>
          <a:prstGeom prst="rect">
            <a:avLst/>
          </a:prstGeom>
          <a:noFill/>
          <a:ln w="9525">
            <a:noFill/>
            <a:miter lim="800000"/>
            <a:headEnd/>
            <a:tailEnd/>
          </a:ln>
        </p:spPr>
        <p:txBody>
          <a:bodyPr>
            <a:spAutoFit/>
          </a:bodyPr>
          <a:lstStyle/>
          <a:p>
            <a:pPr>
              <a:buFontTx/>
              <a:buChar char="•"/>
            </a:pPr>
            <a:r>
              <a:rPr lang="es-ES" sz="900" b="1" i="1" dirty="0">
                <a:solidFill>
                  <a:srgbClr val="000000"/>
                </a:solidFill>
                <a:latin typeface="Arial Narrow" pitchFamily="34" charset="0"/>
              </a:rPr>
              <a:t>Fomentar la aparición de clusters productivos que aprovechen sinergias </a:t>
            </a:r>
          </a:p>
          <a:p>
            <a:pPr>
              <a:buFontTx/>
              <a:buChar char="•"/>
            </a:pPr>
            <a:r>
              <a:rPr lang="es-ES" sz="900" b="1" i="1" dirty="0">
                <a:solidFill>
                  <a:srgbClr val="000000"/>
                </a:solidFill>
                <a:latin typeface="Arial Narrow" pitchFamily="34" charset="0"/>
              </a:rPr>
              <a:t>Fomentar la innovación tecnológica y eficiencia en transporte y logística</a:t>
            </a:r>
          </a:p>
          <a:p>
            <a:pPr>
              <a:buFontTx/>
              <a:buChar char="•"/>
            </a:pPr>
            <a:r>
              <a:rPr lang="es-ES" sz="900" b="1" i="1" dirty="0">
                <a:solidFill>
                  <a:srgbClr val="000000"/>
                </a:solidFill>
                <a:latin typeface="Arial Narrow" pitchFamily="34" charset="0"/>
              </a:rPr>
              <a:t>Fomentar la intermodalidad y transporte fluvial hacia Iquitos</a:t>
            </a:r>
          </a:p>
          <a:p>
            <a:pPr>
              <a:buFontTx/>
              <a:buChar char="•"/>
            </a:pPr>
            <a:r>
              <a:rPr lang="es-ES" sz="900" b="1" i="1" dirty="0">
                <a:solidFill>
                  <a:srgbClr val="000000"/>
                </a:solidFill>
                <a:latin typeface="Arial Narrow" pitchFamily="34" charset="0"/>
              </a:rPr>
              <a:t>Aumento de la infraestructura de frío en especial en la sierra</a:t>
            </a:r>
          </a:p>
        </p:txBody>
      </p:sp>
      <p:sp>
        <p:nvSpPr>
          <p:cNvPr id="22" name="21 Rectángulo"/>
          <p:cNvSpPr/>
          <p:nvPr/>
        </p:nvSpPr>
        <p:spPr>
          <a:xfrm>
            <a:off x="576064" y="1268760"/>
            <a:ext cx="8567936"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18 Rectángulo"/>
          <p:cNvSpPr/>
          <p:nvPr/>
        </p:nvSpPr>
        <p:spPr>
          <a:xfrm>
            <a:off x="4067944" y="6093296"/>
            <a:ext cx="1112805" cy="369332"/>
          </a:xfrm>
          <a:prstGeom prst="rect">
            <a:avLst/>
          </a:prstGeom>
        </p:spPr>
        <p:txBody>
          <a:bodyPr wrap="none">
            <a:spAutoFit/>
          </a:bodyPr>
          <a:lstStyle/>
          <a:p>
            <a:r>
              <a:rPr lang="es-ES" i="1" dirty="0" smtClean="0">
                <a:solidFill>
                  <a:srgbClr val="0070C0"/>
                </a:solidFill>
                <a:latin typeface="Arial Narrow" pitchFamily="34" charset="0"/>
              </a:rPr>
              <a:t>Soluciones</a:t>
            </a:r>
            <a:endParaRPr lang="es-PE" dirty="0"/>
          </a:p>
        </p:txBody>
      </p:sp>
      <p:sp>
        <p:nvSpPr>
          <p:cNvPr id="17" name="10 Rectángulo"/>
          <p:cNvSpPr>
            <a:spLocks noChangeArrowheads="1"/>
          </p:cNvSpPr>
          <p:nvPr/>
        </p:nvSpPr>
        <p:spPr bwMode="auto">
          <a:xfrm>
            <a:off x="539552" y="1268760"/>
            <a:ext cx="2592288" cy="369332"/>
          </a:xfrm>
          <a:prstGeom prst="rect">
            <a:avLst/>
          </a:prstGeom>
          <a:noFill/>
          <a:ln w="9525">
            <a:noFill/>
            <a:miter lim="800000"/>
            <a:headEnd/>
            <a:tailEnd/>
          </a:ln>
        </p:spPr>
        <p:txBody>
          <a:bodyPr wrap="square">
            <a:spAutoFit/>
          </a:bodyPr>
          <a:lstStyle/>
          <a:p>
            <a:pPr algn="ctr"/>
            <a:r>
              <a:rPr lang="es-ES" sz="900" b="1" i="1" dirty="0" smtClean="0">
                <a:solidFill>
                  <a:schemeClr val="bg1"/>
                </a:solidFill>
                <a:latin typeface="Arial Narrow" pitchFamily="34" charset="0"/>
              </a:rPr>
              <a:t>Nodos de </a:t>
            </a:r>
            <a:r>
              <a:rPr lang="es-ES" sz="900" b="1" i="1" dirty="0">
                <a:solidFill>
                  <a:schemeClr val="bg1"/>
                </a:solidFill>
                <a:latin typeface="Arial Narrow" pitchFamily="34" charset="0"/>
              </a:rPr>
              <a:t>producción, consumo y distribución y </a:t>
            </a:r>
            <a:endParaRPr lang="es-ES" sz="900" b="1" i="1" dirty="0" smtClean="0">
              <a:solidFill>
                <a:schemeClr val="bg1"/>
              </a:solidFill>
              <a:latin typeface="Arial Narrow" pitchFamily="34" charset="0"/>
            </a:endParaRPr>
          </a:p>
          <a:p>
            <a:pPr algn="ctr"/>
            <a:r>
              <a:rPr lang="es-ES" sz="900" b="1" i="1" dirty="0" smtClean="0">
                <a:solidFill>
                  <a:schemeClr val="bg1"/>
                </a:solidFill>
                <a:latin typeface="Arial Narrow" pitchFamily="34" charset="0"/>
              </a:rPr>
              <a:t>relaciones </a:t>
            </a:r>
            <a:r>
              <a:rPr lang="es-ES" sz="900" b="1" i="1" dirty="0">
                <a:solidFill>
                  <a:schemeClr val="bg1"/>
                </a:solidFill>
                <a:latin typeface="Arial Narrow" pitchFamily="34" charset="0"/>
              </a:rPr>
              <a:t>logísticas consolidadas</a:t>
            </a:r>
          </a:p>
        </p:txBody>
      </p:sp>
      <p:sp>
        <p:nvSpPr>
          <p:cNvPr id="16" name="10 Rectángulo"/>
          <p:cNvSpPr>
            <a:spLocks noChangeArrowheads="1"/>
          </p:cNvSpPr>
          <p:nvPr/>
        </p:nvSpPr>
        <p:spPr bwMode="auto">
          <a:xfrm>
            <a:off x="3923928" y="1268760"/>
            <a:ext cx="1763018" cy="276999"/>
          </a:xfrm>
          <a:prstGeom prst="rect">
            <a:avLst/>
          </a:prstGeom>
          <a:noFill/>
          <a:ln w="9525">
            <a:noFill/>
            <a:miter lim="800000"/>
            <a:headEnd/>
            <a:tailEnd/>
          </a:ln>
        </p:spPr>
        <p:txBody>
          <a:bodyPr wrap="square">
            <a:spAutoFit/>
          </a:bodyPr>
          <a:lstStyle/>
          <a:p>
            <a:pPr algn="ctr"/>
            <a:r>
              <a:rPr lang="es-ES" sz="1200" b="1" i="1" dirty="0" smtClean="0">
                <a:solidFill>
                  <a:schemeClr val="bg1"/>
                </a:solidFill>
                <a:latin typeface="Arial Narrow" pitchFamily="34" charset="0"/>
              </a:rPr>
              <a:t>Macro ámbitos </a:t>
            </a:r>
            <a:r>
              <a:rPr lang="es-ES" sz="1200" b="1" i="1" dirty="0">
                <a:solidFill>
                  <a:schemeClr val="bg1"/>
                </a:solidFill>
                <a:latin typeface="Arial Narrow" pitchFamily="34" charset="0"/>
              </a:rPr>
              <a:t>logísticos</a:t>
            </a:r>
          </a:p>
        </p:txBody>
      </p:sp>
      <p:sp>
        <p:nvSpPr>
          <p:cNvPr id="15" name="10 Rectángulo"/>
          <p:cNvSpPr>
            <a:spLocks noChangeArrowheads="1"/>
          </p:cNvSpPr>
          <p:nvPr/>
        </p:nvSpPr>
        <p:spPr bwMode="auto">
          <a:xfrm>
            <a:off x="6876256" y="1268760"/>
            <a:ext cx="1656183" cy="276999"/>
          </a:xfrm>
          <a:prstGeom prst="rect">
            <a:avLst/>
          </a:prstGeom>
          <a:noFill/>
          <a:ln w="9525">
            <a:noFill/>
            <a:miter lim="800000"/>
            <a:headEnd/>
            <a:tailEnd/>
          </a:ln>
        </p:spPr>
        <p:txBody>
          <a:bodyPr wrap="square">
            <a:spAutoFit/>
          </a:bodyPr>
          <a:lstStyle/>
          <a:p>
            <a:pPr algn="ctr"/>
            <a:r>
              <a:rPr lang="es-ES" sz="1200" b="1" i="1" dirty="0">
                <a:solidFill>
                  <a:schemeClr val="bg1"/>
                </a:solidFill>
                <a:latin typeface="Arial Narrow" pitchFamily="34" charset="0"/>
              </a:rPr>
              <a:t>Corredores Logísticos</a:t>
            </a:r>
          </a:p>
        </p:txBody>
      </p:sp>
      <p:sp>
        <p:nvSpPr>
          <p:cNvPr id="23" name="22 Flecha derecha"/>
          <p:cNvSpPr/>
          <p:nvPr/>
        </p:nvSpPr>
        <p:spPr>
          <a:xfrm>
            <a:off x="3203848" y="1340768"/>
            <a:ext cx="576064" cy="21602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23 Flecha derecha"/>
          <p:cNvSpPr/>
          <p:nvPr/>
        </p:nvSpPr>
        <p:spPr>
          <a:xfrm>
            <a:off x="6012160" y="1340768"/>
            <a:ext cx="576064" cy="21602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25 Cheurón"/>
          <p:cNvSpPr/>
          <p:nvPr/>
        </p:nvSpPr>
        <p:spPr>
          <a:xfrm>
            <a:off x="1043608" y="6165304"/>
            <a:ext cx="216024" cy="216024"/>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27" name="26 Flecha derecha"/>
          <p:cNvSpPr/>
          <p:nvPr/>
        </p:nvSpPr>
        <p:spPr>
          <a:xfrm>
            <a:off x="3491880" y="6093296"/>
            <a:ext cx="432048" cy="43204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27 Cheurón"/>
          <p:cNvSpPr/>
          <p:nvPr/>
        </p:nvSpPr>
        <p:spPr>
          <a:xfrm>
            <a:off x="5220072" y="6165304"/>
            <a:ext cx="216024" cy="216024"/>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Tree>
  </p:cSld>
  <p:clrMapOvr>
    <a:masterClrMapping/>
  </p:clrMapOvr>
  <p:transition>
    <p:wipe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PE" sz="2800" b="1" dirty="0" smtClean="0">
                <a:solidFill>
                  <a:schemeClr val="accent2"/>
                </a:solidFill>
                <a:latin typeface="Candara" pitchFamily="34" charset="0"/>
              </a:rPr>
              <a:t>ESTRUCTURA DE UNA CADENA LOGÍSTICA TIPO</a:t>
            </a:r>
            <a:endParaRPr lang="es-PE" sz="2800" b="1" dirty="0">
              <a:solidFill>
                <a:schemeClr val="accent2"/>
              </a:solidFill>
              <a:latin typeface="Candara" pitchFamily="34" charset="0"/>
            </a:endParaRPr>
          </a:p>
        </p:txBody>
      </p:sp>
      <p:pic>
        <p:nvPicPr>
          <p:cNvPr id="3074" name="Picture 2"/>
          <p:cNvPicPr>
            <a:picLocks noGrp="1" noChangeAspect="1" noChangeArrowheads="1"/>
          </p:cNvPicPr>
          <p:nvPr>
            <p:ph sz="quarter" idx="4294967295"/>
          </p:nvPr>
        </p:nvPicPr>
        <p:blipFill>
          <a:blip r:embed="rId2" cstate="print"/>
          <a:srcRect/>
          <a:stretch>
            <a:fillRect/>
          </a:stretch>
        </p:blipFill>
        <p:spPr bwMode="auto">
          <a:xfrm>
            <a:off x="539552" y="1628800"/>
            <a:ext cx="8399860"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rmedio">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ntermedi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Intermedi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1567</TotalTime>
  <Words>1206</Words>
  <Application>Microsoft Office PowerPoint</Application>
  <PresentationFormat>Presentación en pantalla (4:3)</PresentationFormat>
  <Paragraphs>199</Paragraphs>
  <Slides>38</Slides>
  <Notes>23</Notes>
  <HiddenSlides>0</HiddenSlides>
  <MMClips>0</MMClips>
  <ScaleCrop>false</ScaleCrop>
  <HeadingPairs>
    <vt:vector size="6" baseType="variant">
      <vt:variant>
        <vt:lpstr>Tema</vt:lpstr>
      </vt:variant>
      <vt:variant>
        <vt:i4>1</vt:i4>
      </vt:variant>
      <vt:variant>
        <vt:lpstr>Servidores OLE incrustados</vt:lpstr>
      </vt:variant>
      <vt:variant>
        <vt:i4>0</vt:i4>
      </vt:variant>
      <vt:variant>
        <vt:lpstr>Títulos de diapositiva</vt:lpstr>
      </vt:variant>
      <vt:variant>
        <vt:i4>38</vt:i4>
      </vt:variant>
    </vt:vector>
  </HeadingPairs>
  <TitlesOfParts>
    <vt:vector size="39" baseType="lpstr">
      <vt:lpstr>Intermedio</vt:lpstr>
      <vt:lpstr>“CONTRIBUCIÓN DE LA ACTIVIDAD PORTUARIA AL DESARROLLO NACIONAL:  LAS HIDROVÍAS AMAZÓNICAS” </vt:lpstr>
      <vt:lpstr>SUMARIO</vt:lpstr>
      <vt:lpstr>VISIÓN PERU 2021 CEPLAN</vt:lpstr>
      <vt:lpstr>Diapositiva 4</vt:lpstr>
      <vt:lpstr>ANÁLISIS DE LA SITUACIÓN</vt:lpstr>
      <vt:lpstr>Diapositiva 6</vt:lpstr>
      <vt:lpstr>POTENCIAL EXPORTADOR POR PRODUCTO</vt:lpstr>
      <vt:lpstr>Diapositiva 8</vt:lpstr>
      <vt:lpstr>ESTRUCTURA DE UNA CADENA LOGÍSTICA TIPO</vt:lpstr>
      <vt:lpstr>Diapositiva 10</vt:lpstr>
      <vt:lpstr>CORREDORES ECONÓMICOS…BASE DEL TRANSPORTE MULTIMODAL</vt:lpstr>
      <vt:lpstr>EXPERIENCIA DEL DESARROLLO HIDROVIARIO EN BRASIL</vt:lpstr>
      <vt:lpstr>MANAUS</vt:lpstr>
      <vt:lpstr>Diapositiva 14</vt:lpstr>
      <vt:lpstr>Diapositiva 15</vt:lpstr>
      <vt:lpstr>Diapositiva 16</vt:lpstr>
      <vt:lpstr>TABATINGA</vt:lpstr>
      <vt:lpstr>Diapositiva 18</vt:lpstr>
      <vt:lpstr>Diapositiva 19</vt:lpstr>
      <vt:lpstr>SANTAREM</vt:lpstr>
      <vt:lpstr>Diapositiva 21</vt:lpstr>
      <vt:lpstr>Diapositiva 22</vt:lpstr>
      <vt:lpstr>PORTO VELHO</vt:lpstr>
      <vt:lpstr>Diapositiva 24</vt:lpstr>
      <vt:lpstr>Diapositiva 25</vt:lpstr>
      <vt:lpstr>Diapositiva 26</vt:lpstr>
      <vt:lpstr>HUMAITA</vt:lpstr>
      <vt:lpstr>Diapositiva 28</vt:lpstr>
      <vt:lpstr>Diapositiva 29</vt:lpstr>
      <vt:lpstr>PROYECTO DE LAS HIDROVÍAS</vt:lpstr>
      <vt:lpstr>Diapositiva 31</vt:lpstr>
      <vt:lpstr>EJES MULTIMODAL DEL AMAZONAS NORTE: PAITA Y BAYOVAR – YURIMAGUAS – IQUITOS - MANAOS</vt:lpstr>
      <vt:lpstr>EJES PERÚ - BRASIL: SAN JUAN, MATARANI E ILO – RIO BRANCO – PORTO VELHO</vt:lpstr>
      <vt:lpstr>PROPUESTA DE LOS CONVOYES DEL SISTEMA HIDROVIARIO</vt:lpstr>
      <vt:lpstr>Proyecto de Infraestructura con Hidrovías</vt:lpstr>
      <vt:lpstr>Diapositiva 36</vt:lpstr>
      <vt:lpstr>BENEFICIOS DE LA PROPUESTA</vt:lpstr>
      <vt:lpstr>¡Gracias por su atención!</vt:lpstr>
    </vt:vector>
  </TitlesOfParts>
  <Company>Ministerio de Transportes y Comunicaciones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CABOTAJE MARÍTIMO Y FLUVIAL</dc:title>
  <dc:creator>jqwistgaard</dc:creator>
  <cp:lastModifiedBy>Isabel</cp:lastModifiedBy>
  <cp:revision>175</cp:revision>
  <dcterms:created xsi:type="dcterms:W3CDTF">2011-08-16T15:49:05Z</dcterms:created>
  <dcterms:modified xsi:type="dcterms:W3CDTF">2012-07-03T04:56:30Z</dcterms:modified>
</cp:coreProperties>
</file>